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notesSlides/notesSlide53.xml" ContentType="application/vnd.openxmlformats-officedocument.presentationml.notesSlid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notesSlides/notesSlide54.xml" ContentType="application/vnd.openxmlformats-officedocument.presentationml.notesSlid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notesSlides/notesSlide51.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notesSlides/notesSlide55.xml" ContentType="application/vnd.openxmlformats-officedocument.presentationml.notes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47.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52.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notesSlides/notesSlide40.xml" ContentType="application/vnd.openxmlformats-officedocument.presentationml.notesSlide+xml"/>
  <Override PartName="/ppt/notesSlides/notesSlide56.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59"/>
  </p:notesMasterIdLst>
  <p:sldIdLst>
    <p:sldId id="256" r:id="rId2"/>
    <p:sldId id="298" r:id="rId3"/>
    <p:sldId id="299" r:id="rId4"/>
    <p:sldId id="311" r:id="rId5"/>
    <p:sldId id="312" r:id="rId6"/>
    <p:sldId id="301" r:id="rId7"/>
    <p:sldId id="302" r:id="rId8"/>
    <p:sldId id="300" r:id="rId9"/>
    <p:sldId id="303" r:id="rId10"/>
    <p:sldId id="304" r:id="rId11"/>
    <p:sldId id="313" r:id="rId12"/>
    <p:sldId id="314" r:id="rId13"/>
    <p:sldId id="305" r:id="rId14"/>
    <p:sldId id="315" r:id="rId15"/>
    <p:sldId id="306" r:id="rId16"/>
    <p:sldId id="307" r:id="rId17"/>
    <p:sldId id="308" r:id="rId18"/>
    <p:sldId id="316" r:id="rId19"/>
    <p:sldId id="317" r:id="rId20"/>
    <p:sldId id="318" r:id="rId21"/>
    <p:sldId id="343" r:id="rId22"/>
    <p:sldId id="345" r:id="rId23"/>
    <p:sldId id="348" r:id="rId24"/>
    <p:sldId id="319" r:id="rId25"/>
    <p:sldId id="340" r:id="rId26"/>
    <p:sldId id="341" r:id="rId27"/>
    <p:sldId id="342" r:id="rId28"/>
    <p:sldId id="320" r:id="rId29"/>
    <p:sldId id="321" r:id="rId30"/>
    <p:sldId id="322" r:id="rId31"/>
    <p:sldId id="323" r:id="rId32"/>
    <p:sldId id="324" r:id="rId33"/>
    <p:sldId id="325" r:id="rId34"/>
    <p:sldId id="326" r:id="rId35"/>
    <p:sldId id="327" r:id="rId36"/>
    <p:sldId id="328" r:id="rId37"/>
    <p:sldId id="330" r:id="rId38"/>
    <p:sldId id="336" r:id="rId39"/>
    <p:sldId id="337" r:id="rId40"/>
    <p:sldId id="331" r:id="rId41"/>
    <p:sldId id="334" r:id="rId42"/>
    <p:sldId id="287" r:id="rId43"/>
    <p:sldId id="332" r:id="rId44"/>
    <p:sldId id="338" r:id="rId45"/>
    <p:sldId id="333" r:id="rId46"/>
    <p:sldId id="339" r:id="rId47"/>
    <p:sldId id="289" r:id="rId48"/>
    <p:sldId id="291" r:id="rId49"/>
    <p:sldId id="282" r:id="rId50"/>
    <p:sldId id="290" r:id="rId51"/>
    <p:sldId id="344" r:id="rId52"/>
    <p:sldId id="346" r:id="rId53"/>
    <p:sldId id="351" r:id="rId54"/>
    <p:sldId id="271" r:id="rId55"/>
    <p:sldId id="349" r:id="rId56"/>
    <p:sldId id="275" r:id="rId57"/>
    <p:sldId id="272"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81" d="100"/>
          <a:sy n="81" d="100"/>
        </p:scale>
        <p:origin x="-103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4E07FD-2B45-A34B-873C-02818BE2508B}" type="datetimeFigureOut">
              <a:rPr lang="en-US" smtClean="0"/>
              <a:pPr/>
              <a:t>1/30/16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A8DD9-58F7-8F4B-BC3B-B3235051D59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broward.granicus.com/MediaPlayer.php?clip_id=1716"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Long term planning in the state of Florida is done by the regional planning councils, which serve in an advisory capacity to county</a:t>
            </a:r>
            <a:r>
              <a:rPr lang="en-US" baseline="0" dirty="0" smtClean="0"/>
              <a:t> and municipal governments. You can find resources related to your region’s climate change and sea level rise planning through the regional planning councils. You can contact the people listed as contributors to the plans for scientific and technical information about what is going on in your region.</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kicked off an action campaign at the workshop in support of the RCAP and maintained a database of all the people who supported it with their addresses</a:t>
            </a:r>
            <a:r>
              <a:rPr lang="en-US" baseline="0" dirty="0" smtClean="0"/>
              <a:t> so we could determine their districts when we gave the cards to their representatives.</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 send out your invitations, ask for volunteers. Let people waive</a:t>
            </a:r>
            <a:r>
              <a:rPr lang="en-US" baseline="0" dirty="0" smtClean="0"/>
              <a:t> the cost of the workshop if they volunteer. This gives people who could not otherwise come an opportunity to do so.</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your event,</a:t>
            </a:r>
            <a:r>
              <a:rPr lang="en-US" baseline="0" dirty="0" smtClean="0"/>
              <a:t> </a:t>
            </a:r>
            <a:r>
              <a:rPr lang="en-US" dirty="0" smtClean="0"/>
              <a:t>follow up with the attendees one on one. You can send out a group email of thank for the great conference, certainly to all presenters and facilitators. But follow up personally with others to invite the to a pre-scheduled coalition-exploration</a:t>
            </a:r>
            <a:r>
              <a:rPr lang="en-US" baseline="0" dirty="0" smtClean="0"/>
              <a:t> event.</a:t>
            </a:r>
            <a:r>
              <a:rPr lang="en-US" dirty="0" smtClean="0"/>
              <a:t> </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 through on your Action Campaign with your</a:t>
            </a:r>
            <a:r>
              <a:rPr lang="en-US" baseline="0" dirty="0" smtClean="0"/>
              <a:t> allies. Deliver petitions, go to speak with your legislators. Finish what you started. In theses pictures we spoke before our county commissioners in support of our Regional Climate Action Plan before they voted on it. We pre-met with them. Here you see Representatives of our just-forming coalition: LWV of Palm Beach County, Arthur R. Marshall Foundation for the Everglades, Organizing for Action of Palm Beach County and the Treasure Coast, and the Unitarian Universalist Fellowship of Boca Raton.</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 through the coalition structure with participating</a:t>
            </a:r>
            <a:r>
              <a:rPr lang="en-US" baseline="0" dirty="0" smtClean="0"/>
              <a:t> organizations. Be aware that 501c3 organizations can not support individual candidates, but 501c4 organizations can. This is why our Climate Action Coalition of South Florida documents stress the non-partisan nature of the coalition.</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sure everyone is heard when creating the Vision.</a:t>
            </a:r>
            <a:r>
              <a:rPr lang="en-US" baseline="0" dirty="0" smtClean="0"/>
              <a:t> You want the coalition to be a win for every organization: advancing the goals of member organizations so they stay involved.</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are the objectives and priorities we chose. Every coalition will have their own, any many items will be unique to place.</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following are projects and campaigns that UUFBR initiated.</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Religious Education classes had a unit on climate change. It included games and lessons on the statements about climate from the faiths of the world and climate science instruction from John Englander (author of High Tide on Main Street: The Coming Coastal Crisis). John is a member of UUFBR. The SLAP poles, created by our kids were placed at the above locations. The fourth pole is in our Sanctuary Garden. Here is a link to instruction on how to make one: http://www.uufbr.org/wp-content/uploads/2015/10/teacherkit-howtomakeaslappole.pdf You can substitute data from the regional sea level rise assessment from you region. </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took our traveling SLAP pole to events. As our coalition was forming, we continued to take the postcards in support of the RCAP to events as well as the SLAP pole craft. John Englander was promoting his book, and he often allowed </a:t>
            </a:r>
            <a:r>
              <a:rPr lang="en-US" dirty="0" err="1" smtClean="0"/>
              <a:t>UUFBR’s</a:t>
            </a:r>
            <a:r>
              <a:rPr lang="en-US" dirty="0" smtClean="0"/>
              <a:t> SLAP pole to tag along at tabling events.</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time permits, I will post articles and files on </a:t>
            </a:r>
            <a:r>
              <a:rPr lang="en-US" baseline="0" dirty="0" err="1" smtClean="0"/>
              <a:t>QiQochat</a:t>
            </a:r>
            <a:r>
              <a:rPr lang="en-US" baseline="0" dirty="0" smtClean="0"/>
              <a:t> in these categories to help you find resources like speakers and sea level rise data for your location.</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association with our Florida Earth Festival, we partnered with M+G Foundation on a public art project. We involved over 20 schools and</a:t>
            </a:r>
            <a:r>
              <a:rPr lang="en-US" baseline="0" dirty="0" smtClean="0"/>
              <a:t> community centers in the folding of triangles used to construct a life-sized panther and several lilies. We placed the panther in public libraries and at the zoo to raise awareness about the Everglades and about habitat destruction in the Everglade and how restoring the Everglades helps to mitigate against saltwater intrusion. Here is a link to information about M+G Foundation’s project http://www.uufbr.org/wp-content/uploads/2015/10/teacherkit-howtomakeaslappole.pdf</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an Earth Day Festival</a:t>
            </a:r>
            <a:r>
              <a:rPr lang="en-US" baseline="0" dirty="0" smtClean="0"/>
              <a:t> that helps us to connect with green businesses and non-profits. We partner with the Gold LEED certified school across the street from our Fellowship for parking and to give tours of their school. In 2015 we held the first workshop in the state of Florida for artists who wanted to learn how to engage in climate activism. http://</a:t>
            </a:r>
            <a:r>
              <a:rPr lang="en-US" baseline="0" dirty="0" err="1" smtClean="0"/>
              <a:t>www.floridaearthfestival.com</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Green Sanctuary Committee secured an EPA grant</a:t>
            </a:r>
            <a:r>
              <a:rPr lang="en-US" baseline="0" dirty="0" smtClean="0"/>
              <a:t> to partner with 2 vulnerable communities: one in Boca Raton and one in Delray Beach.</a:t>
            </a:r>
            <a:r>
              <a:rPr lang="en-US" b="0" baseline="0" dirty="0" smtClean="0"/>
              <a:t> </a:t>
            </a:r>
            <a:r>
              <a:rPr lang="en-US" sz="1200" b="0" kern="1200" dirty="0" smtClean="0">
                <a:solidFill>
                  <a:schemeClr val="tx1"/>
                </a:solidFill>
                <a:latin typeface="+mn-lt"/>
                <a:ea typeface="+mn-ea"/>
                <a:cs typeface="+mn-cs"/>
              </a:rPr>
              <a:t>In my congregation, at UUFBR, our Green Sanctuary Team and our Healing Justice Group are partnering with two minority communities to train residents to be effective climate communicators in English, in Creole or in Spanish. We are preparing a Tri-lingual Adaptation Toolkit that will be online; a </a:t>
            </a:r>
            <a:r>
              <a:rPr lang="en-US" sz="1200" b="0" kern="1200" dirty="0" err="1" smtClean="0">
                <a:solidFill>
                  <a:schemeClr val="tx1"/>
                </a:solidFill>
                <a:latin typeface="+mn-lt"/>
                <a:ea typeface="+mn-ea"/>
                <a:cs typeface="+mn-cs"/>
              </a:rPr>
              <a:t>Powerpoint</a:t>
            </a:r>
            <a:r>
              <a:rPr lang="en-US" sz="1200" b="0" kern="1200" dirty="0" smtClean="0">
                <a:solidFill>
                  <a:schemeClr val="tx1"/>
                </a:solidFill>
                <a:latin typeface="+mn-lt"/>
                <a:ea typeface="+mn-ea"/>
                <a:cs typeface="+mn-cs"/>
              </a:rPr>
              <a:t> that explains it; and a brochure with magnet (so it can go on the refrigerator) with phone numbers and links that are important to residents where there is frequent standing water, the risk of a boil water order, or floodwater. A few residents in each of the two communities will be trained to explain the public health risks in their communities from climate change and sea level rise to their neighbors in a neighborhood canvass.</a:t>
            </a:r>
          </a:p>
          <a:p>
            <a:r>
              <a:rPr lang="en-US" sz="1200" b="0" kern="1200" dirty="0" smtClean="0">
                <a:solidFill>
                  <a:schemeClr val="tx1"/>
                </a:solidFill>
                <a:latin typeface="+mn-lt"/>
                <a:ea typeface="+mn-ea"/>
                <a:cs typeface="+mn-cs"/>
              </a:rPr>
              <a:t>	The climate communicators trained in this project will be empowered to educate their neighbors, and to report at a community meeting so they are held up as community public health experts on health risks related to climate change impacts. Ties within the minority communities: between the English speaking African American residents and the Creole-speaking and Hispanic-speaking immigrants, who are their new neighbors, will be strengthened so they can increase their ability to work together in the event of a hurricane or another hazard. This will increase their climate resilience.</a:t>
            </a:r>
          </a:p>
          <a:p>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following are projects that we undertook with our growing coalition.</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took 3 years to agree on and to create the presentation used for our speakers’ bureau. The LWV has a list of Homeowner’s Associations and Civic groups to</a:t>
            </a:r>
            <a:r>
              <a:rPr lang="en-US" baseline="0" dirty="0" smtClean="0"/>
              <a:t> which it offers programming on a variety of subjects. This presentation includes basic climate science, information about our regional climate action plan, and civic action campaigns relevant at the time the presentation is given, so petitions are signed and collected.</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part of the </a:t>
            </a:r>
            <a:r>
              <a:rPr lang="en-US" dirty="0" err="1" smtClean="0"/>
              <a:t>HighWaterLine</a:t>
            </a:r>
            <a:r>
              <a:rPr lang="en-US" dirty="0" smtClean="0"/>
              <a:t> Delray Beach project undertaken by the coalition, community conversations were held in neighborhoods currently experiencing climate impacts. Here is a link to the </a:t>
            </a:r>
            <a:r>
              <a:rPr lang="en-US" dirty="0" err="1" smtClean="0"/>
              <a:t>HighWaterLine</a:t>
            </a:r>
            <a:r>
              <a:rPr lang="en-US" baseline="0" dirty="0" smtClean="0"/>
              <a:t> archive http://</a:t>
            </a:r>
            <a:r>
              <a:rPr lang="en-US" baseline="0" dirty="0" err="1" smtClean="0"/>
              <a:t>www.floridaearthfestival.com/highwaterline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HIghWaterLine</a:t>
            </a:r>
            <a:r>
              <a:rPr lang="en-US" dirty="0" smtClean="0"/>
              <a:t> workshops were held at Earth Festival 2015. Here is Dr. </a:t>
            </a:r>
            <a:r>
              <a:rPr lang="en-US" dirty="0" err="1" smtClean="0"/>
              <a:t>Keren</a:t>
            </a:r>
            <a:r>
              <a:rPr lang="en-US" dirty="0" smtClean="0"/>
              <a:t> Bolter, a</a:t>
            </a:r>
            <a:r>
              <a:rPr lang="en-US" baseline="0" dirty="0" smtClean="0"/>
              <a:t> sea level rise expert from our region presenting information about sea level rise. Residents of neighborhoods already experiencing the effects of sea level rise were present. Participants from minorities were given coupons for lunch and assistance with transportation so they could attend.</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municipalities</a:t>
            </a:r>
            <a:r>
              <a:rPr lang="en-US" baseline="0" dirty="0" smtClean="0"/>
              <a:t> control all land use decisions. Most of our coastal area is controlled by municipalities, not county governments. In order to get cooperation on adaptation, contiguous municipalities must accept the same SLR data for building requirements, and must cooperate with neighboring municipalities.</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Grassroots Toolkit available online has many tools needed for grassroots advocacy. Many</a:t>
            </a:r>
            <a:r>
              <a:rPr lang="en-US" baseline="0" dirty="0" smtClean="0"/>
              <a:t> aspects of the Toolkit are relevant statewide, although this Toolkit was developed for Palm Beach County. </a:t>
            </a:r>
            <a:r>
              <a:rPr lang="en-US" baseline="0" dirty="0" err="1" smtClean="0"/>
              <a:t>https://cacflorida.wordpress.com/grassroots-toolkit-south-florida/</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sz="1200" dirty="0" smtClean="0"/>
              <a:t>Points are given </a:t>
            </a:r>
            <a:r>
              <a:rPr lang="en-US" sz="1200" dirty="0" smtClean="0"/>
              <a:t>for steps taken by municipalities to manage the floodplain to reduce the community’s </a:t>
            </a:r>
            <a:r>
              <a:rPr lang="en-US" sz="1200" dirty="0" smtClean="0"/>
              <a:t>risk. Some municipalities are not participating in this program, in which case participation is an advocacy goal. Municipalities</a:t>
            </a:r>
            <a:r>
              <a:rPr lang="en-US" sz="1200" baseline="0" dirty="0" smtClean="0"/>
              <a:t> with 10 are participating, but have the most need for improvement.</a:t>
            </a:r>
            <a:endParaRPr lang="en-US" sz="1200" dirty="0" smtClean="0"/>
          </a:p>
          <a:p>
            <a:pPr>
              <a:buFont typeface="Arial"/>
              <a:buChar char="•"/>
            </a:pPr>
            <a:r>
              <a:rPr lang="en-US" sz="1200" dirty="0" smtClean="0"/>
              <a:t>Flood insurance rates are </a:t>
            </a:r>
            <a:r>
              <a:rPr lang="en-US" sz="1200" dirty="0" smtClean="0"/>
              <a:t>discounted for homeowner’s </a:t>
            </a:r>
            <a:r>
              <a:rPr lang="en-US" sz="1200" dirty="0" smtClean="0"/>
              <a:t>flood insurance, as well as</a:t>
            </a:r>
            <a:r>
              <a:rPr lang="en-US" sz="1200" dirty="0" smtClean="0"/>
              <a:t> for insurance </a:t>
            </a:r>
            <a:r>
              <a:rPr lang="en-US" sz="1200" dirty="0" smtClean="0"/>
              <a:t>on municipal </a:t>
            </a:r>
            <a:r>
              <a:rPr lang="en-US" sz="1200" dirty="0" smtClean="0"/>
              <a:t>infrastructure</a:t>
            </a:r>
            <a:r>
              <a:rPr lang="en-US" sz="1200" baseline="0" dirty="0" smtClean="0"/>
              <a:t> in the percentages indicated in this chart.</a:t>
            </a:r>
            <a:r>
              <a:rPr lang="en-US" sz="1200" dirty="0" smtClean="0"/>
              <a:t>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invitation we used for out Climate Partnering Workshop. We secured a grant from the UUFBR Endowment</a:t>
            </a:r>
            <a:r>
              <a:rPr lang="en-US" baseline="0" dirty="0" smtClean="0"/>
              <a:t> Fund for the conference. They might be willing to fund yours. Their mission is to get our UU values into the world.</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of the municipalities</a:t>
            </a:r>
            <a:r>
              <a:rPr lang="en-US" baseline="0" dirty="0" smtClean="0"/>
              <a:t> that Climate Champions from member UU congregations at the Florida </a:t>
            </a:r>
            <a:r>
              <a:rPr lang="en-US" baseline="0" dirty="0" err="1" smtClean="0"/>
              <a:t>iCAN</a:t>
            </a:r>
            <a:r>
              <a:rPr lang="en-US" baseline="0" dirty="0" smtClean="0"/>
              <a:t> 2016 General Assembly, with their FEMA CRS ratings.</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what you are advocating for the municipality to do when you advocate for FEMA CRS rating improvement. There are 19 actions the municipalities can take.</a:t>
            </a:r>
            <a:r>
              <a:rPr lang="en-US" baseline="0" dirty="0" smtClean="0"/>
              <a:t> They are divided into the categories shown here.</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Local Mitigation Strategy is a list of shovel ready projects. These projects are prioritized, and are funded in the order of priority. Many of these projects are funded with funds received</a:t>
            </a:r>
            <a:r>
              <a:rPr lang="en-US" baseline="0" dirty="0" smtClean="0"/>
              <a:t> immediately after a major disaster with federal or state money. It is important that shovel ready projects reflect rebuilding to higher standards for increased SLR. Otherwise, money is </a:t>
            </a:r>
            <a:r>
              <a:rPr lang="en-US" baseline="0" dirty="0" err="1" smtClean="0"/>
              <a:t>wated</a:t>
            </a:r>
            <a:r>
              <a:rPr lang="en-US" baseline="0" dirty="0" smtClean="0"/>
              <a:t> on projects that can not withstand the next hazard.</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slide used by Jim </a:t>
            </a:r>
            <a:r>
              <a:rPr lang="en-US" dirty="0" err="1" smtClean="0"/>
              <a:t>Murley</a:t>
            </a:r>
            <a:r>
              <a:rPr lang="en-US" dirty="0" smtClean="0"/>
              <a:t> in</a:t>
            </a:r>
            <a:r>
              <a:rPr lang="en-US" baseline="0" dirty="0" smtClean="0"/>
              <a:t> his outreach on Adaptation Action Areas. Note the South Florida Regional Planning Council logo. This is the definition of an </a:t>
            </a:r>
            <a:r>
              <a:rPr lang="en-US" baseline="0" dirty="0" smtClean="0"/>
              <a:t>Adaptation Action Area.</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Florida Statute that allows the AAA designation to be included in the Comprehensive Plan of each and every municipality and county in FL</a:t>
            </a:r>
            <a:r>
              <a:rPr lang="en-US" dirty="0" smtClean="0"/>
              <a:t>.</a:t>
            </a:r>
          </a:p>
          <a:p>
            <a:r>
              <a:rPr lang="en-US" dirty="0" smtClean="0"/>
              <a:t>If you are living in an area</a:t>
            </a:r>
            <a:r>
              <a:rPr lang="en-US" baseline="0" dirty="0" smtClean="0"/>
              <a:t> that fits the description here, you may have an advocacy goal of formal recognition as an AAA in order to receive priority funding.</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City of Ft. Lauderdale did the pilot study for AAAs with the full support and cooperation of Broward County . This was supported by the Southeast Florida Regional Climate Change Compact and the South Florida Regional Planning Council. More broadly in the State of Florida The Florida Department of Environmental Protection, The Florida Department of Economic Opportunity and the Florida Coastal Management Program cooperated on the effort. NOAA has consistently provided technical support and cooperation for Florida’s climate </a:t>
            </a:r>
            <a:r>
              <a:rPr lang="en-US" baseline="0" dirty="0" smtClean="0"/>
              <a:t>resilience </a:t>
            </a:r>
            <a:r>
              <a:rPr lang="en-US" baseline="0" dirty="0" smtClean="0"/>
              <a:t>building efforts.</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an on-going SLR</a:t>
            </a:r>
            <a:r>
              <a:rPr lang="en-US" baseline="0" dirty="0" smtClean="0"/>
              <a:t> Risk perception survey to document the public’s understanding of risks from SLR. The lead investigator is Dr. </a:t>
            </a:r>
            <a:r>
              <a:rPr lang="en-US" baseline="0" dirty="0" err="1" smtClean="0"/>
              <a:t>Keren</a:t>
            </a:r>
            <a:r>
              <a:rPr lang="en-US" baseline="0" dirty="0" smtClean="0"/>
              <a:t> Bolter at FAU-Center for Environmental Studies. After </a:t>
            </a:r>
            <a:r>
              <a:rPr lang="en-US" baseline="0" dirty="0" err="1" smtClean="0"/>
              <a:t>HighWaterLine</a:t>
            </a:r>
            <a:r>
              <a:rPr lang="en-US" baseline="0" dirty="0" smtClean="0"/>
              <a:t> Delray Beach, DR. Bolter arranged for two students at the Bren School in California to aggregate the data and to create template white papers and correspondence for municipal officials in Palm Beach County. Here is a link to the survey </a:t>
            </a:r>
            <a:r>
              <a:rPr lang="en-US" baseline="0" dirty="0" err="1" smtClean="0"/>
              <a:t>http://www.floridaearthfestival.com/take-the-sea-level-rise-risk-perception-survey-for-palm-beach-county/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a:t>
            </a:r>
            <a:r>
              <a:rPr lang="en-US" baseline="0" dirty="0" smtClean="0"/>
              <a:t> had petition drives as noted here, and we archive the names and addresses so we can tell public officials about interested citizens in their districts. Introverts who do not want to do other things can do this on their own time and it is POWERFUL.</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our attempt to get signatures in support of the RCAP in 2013 our</a:t>
            </a:r>
            <a:r>
              <a:rPr lang="en-US" baseline="0" dirty="0" smtClean="0"/>
              <a:t> coalition was just forming. We were able to get 100 postcards in support of the RCAP to city commissioners in Miami-Dade County by cooperating with the CLEO Institute. We were able to deliver 250 postcards to PBC Commissioners prior to their vote, by district.</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our coalition grew, we were able to find more support. Here are members of our coalition delivering petitions. Organizing for Action and Sierra Club lead this campaign, with strong League of Women Voters petition gathering support.</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were the objectives of our Climate Partnering</a:t>
            </a:r>
            <a:r>
              <a:rPr lang="en-US" baseline="0" dirty="0" smtClean="0"/>
              <a:t> Workshop. In order to harvest information about what people bring to the table, have breakout sessions by action area (water issues, energy, transportation, etc.) with report back about priorities in each category and how attendees could help with action campaigns in each area.</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member organizations in the Climate Action Coalition are supporting the Floridians for Solar Choice campaign.</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collecting a database of oral histories about personal</a:t>
            </a:r>
            <a:r>
              <a:rPr lang="en-US" baseline="0" dirty="0" smtClean="0"/>
              <a:t> experiences with flooding.</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held an</a:t>
            </a:r>
            <a:r>
              <a:rPr lang="en-US" baseline="0" dirty="0" smtClean="0"/>
              <a:t> Action during the highest tides in 2013. We had a planning expert present information with inundation maps of the neighborhood. We watched saltwater bubbling up through the storm drains and had residents explain the problems they are coping with: replacing cars that have chassis damage from saltwater, raising air conditioners, driveways and houses, etc. Public officials attended, and the neighborhood is receiving back flow preventer valves. Here is a link to a video of the Action: https://</a:t>
            </a:r>
            <a:r>
              <a:rPr lang="en-US" baseline="0" dirty="0" err="1" smtClean="0"/>
              <a:t>www.youtube.com/watch?v</a:t>
            </a:r>
            <a:r>
              <a:rPr lang="en-US" baseline="0" dirty="0" smtClean="0"/>
              <a:t>=0HjN0kmraD0&amp;feature=</a:t>
            </a:r>
            <a:r>
              <a:rPr lang="en-US" baseline="0" dirty="0" err="1" smtClean="0"/>
              <a:t>youtu.be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news coverage of the </a:t>
            </a:r>
            <a:r>
              <a:rPr lang="en-US" baseline="0" dirty="0" err="1" smtClean="0"/>
              <a:t>HighWaterLine</a:t>
            </a:r>
            <a:r>
              <a:rPr lang="en-US" baseline="0" dirty="0" smtClean="0"/>
              <a:t> Delray Beach project</a:t>
            </a:r>
          </a:p>
          <a:p>
            <a:r>
              <a:rPr lang="en-US" baseline="0" dirty="0" smtClean="0"/>
              <a:t> </a:t>
            </a:r>
            <a:r>
              <a:rPr lang="en-US" baseline="0" dirty="0" err="1" smtClean="0"/>
              <a:t>http://www.wptv.com/news/region-s-palm-beach-county/delray-beach/group-visualizes-potential-effects-of-climate-change-in-delray-beach</a:t>
            </a:r>
            <a:endParaRPr lang="en-US" baseline="0" dirty="0" smtClean="0"/>
          </a:p>
          <a:p>
            <a:r>
              <a:rPr lang="en-US" baseline="0" dirty="0" err="1" smtClean="0"/>
              <a:t>http://wlrn.org/post/chalk-and-rising-seas-combine-delray-beach</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HighWaterLine</a:t>
            </a:r>
            <a:r>
              <a:rPr lang="en-US" baseline="0" dirty="0" smtClean="0"/>
              <a:t> Delray Beach required massive coalition building within the community. Funding was received from the Florida Humanities Council, The Unitarian Universalist Fund for Social Responsibility, the City of Delray Beach Public Art Advisory Board, and the League of Women Voters. </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chalk line at 4 ft of elevation was drawn in 3 locations already experiencing flooding.</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locations</a:t>
            </a:r>
            <a:r>
              <a:rPr lang="en-US" baseline="0" dirty="0" smtClean="0"/>
              <a:t> was a minority community. The UUFBR Green Sanctuary Team led the organizing effort in this community.</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painted canvas mural that people sign to commit</a:t>
            </a:r>
            <a:r>
              <a:rPr lang="en-US" baseline="0" dirty="0" smtClean="0"/>
              <a:t> to stand up for the earth.</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storm drain murals created by students from an aftercare program for low income teens under the supervision of professional artist Jesse </a:t>
            </a:r>
            <a:r>
              <a:rPr lang="en-US" dirty="0" err="1" smtClean="0"/>
              <a:t>Etelson</a:t>
            </a:r>
            <a:r>
              <a:rPr lang="en-US" dirty="0" smtClean="0"/>
              <a:t>. The murals were designed</a:t>
            </a:r>
            <a:r>
              <a:rPr lang="en-US" baseline="0" dirty="0" smtClean="0"/>
              <a:t> by collaborating Delray Beach Artists. Here is a video about the </a:t>
            </a:r>
            <a:r>
              <a:rPr lang="en-US" baseline="0" dirty="0" err="1" smtClean="0"/>
              <a:t>Stormdrain</a:t>
            </a:r>
            <a:r>
              <a:rPr lang="en-US" baseline="0" dirty="0" smtClean="0"/>
              <a:t> mural project: https://vimeo.com/126071204/settings/privacy</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closing ceremony had a National Water Dance funded by the Delray Beach Public Art Advisory Board.</a:t>
            </a:r>
            <a:r>
              <a:rPr lang="en-US" baseline="0" dirty="0" smtClean="0"/>
              <a:t> Here is a link to a video:https://vimeo.com/126181856/settings/privacy</a:t>
            </a:r>
          </a:p>
          <a:p>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a:t>
            </a:r>
            <a:r>
              <a:rPr lang="en-US" baseline="0" dirty="0" smtClean="0"/>
              <a:t> list of the types of speakers who can connect residents to information about climate change impacts and planning that is relevant to their private property.</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link to the Climate Leadership Summit Civic Engagement panel: </a:t>
            </a:r>
            <a:r>
              <a:rPr lang="en-US" sz="1200" kern="1200" dirty="0" smtClean="0">
                <a:solidFill>
                  <a:schemeClr val="tx1"/>
                </a:solidFill>
                <a:latin typeface="+mn-lt"/>
                <a:ea typeface="+mn-ea"/>
                <a:cs typeface="+mn-cs"/>
                <a:hlinkClick r:id="rId3"/>
              </a:rPr>
              <a:t>http://broward.granicus.com/MediaPlayer.php?clip_id=1716</a:t>
            </a:r>
            <a:r>
              <a:rPr lang="en-US" dirty="0" smtClean="0"/>
              <a:t> </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Three organization within</a:t>
            </a:r>
            <a:r>
              <a:rPr lang="en-US" baseline="0" dirty="0" smtClean="0"/>
              <a:t> the coalition present an annual SLR Symposium.  Most other members of the coalition staff tables during the event or facilitate breakout groups.</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hosted a networking event to expand our coalition. The law firm we had partnered with on Florida Earth Festival for tours of their LEED Gold building allowed us to use their offices.</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CAC of South Florida has coordinated its advocacy on the state level with other coalition organizations as well as with the legislative agenda of the Southeast Florida Climate Change Compact.</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Coordination with other entities in the region on advocacy at the State and Federal levels is important to amplify the message We try</a:t>
            </a:r>
            <a:r>
              <a:rPr lang="en-US" baseline="0" dirty="0" smtClean="0"/>
              <a:t> to support our member </a:t>
            </a:r>
            <a:r>
              <a:rPr lang="en-US" baseline="0" dirty="0" err="1" smtClean="0"/>
              <a:t>orgnaizations</a:t>
            </a:r>
            <a:r>
              <a:rPr lang="en-US" baseline="0" dirty="0" smtClean="0"/>
              <a:t> with grassroots data.</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 Booher will try to supply the following support for people trying to promote Actions and</a:t>
            </a:r>
            <a:r>
              <a:rPr lang="en-US" baseline="0" dirty="0" smtClean="0"/>
              <a:t> campaign like those presented in this </a:t>
            </a:r>
            <a:r>
              <a:rPr lang="en-US" baseline="0" dirty="0" err="1" smtClean="0"/>
              <a:t>Powerpoint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first item refers only to </a:t>
            </a:r>
            <a:r>
              <a:rPr lang="en-US" baseline="0" dirty="0" err="1" smtClean="0"/>
              <a:t>UUs</a:t>
            </a:r>
            <a:r>
              <a:rPr lang="en-US" baseline="0" dirty="0" smtClean="0"/>
              <a:t>. The second is time specific. All others apply to congregations of all faiths.</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Consider theses groups of people when you invite people to your partnering workshop.</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our partnering workshop looked like.</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had climate education for kids at our workshop. We partnered with the FAU Dept of Education. They were</a:t>
            </a:r>
            <a:r>
              <a:rPr lang="en-US" baseline="0" dirty="0" smtClean="0"/>
              <a:t> creating a Climate Change for Kids curriculum funded by NASA. They had experiments for kids that demonstrated principles of atmospheric science. We had them make small craft versions of a Sea Level Awareness Project pole. The SLAP poles have four sides: one side shows lifestyle changes that have negative or positive effects on global warming. One side has information about our regional climate action plan (RCAP). The third and fourth sides have stickers that show how much infrastructure (air ports, schools, taxable real estate, etc.) will be compromised at 1 ft or 2 ft of SLR  </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trained Girl</a:t>
            </a:r>
            <a:r>
              <a:rPr lang="en-US" baseline="0" dirty="0" smtClean="0"/>
              <a:t> Scouts to speak about the effects of climate change and about our RCAP. They earned badges by completing the training and by staffing tables at a pre-arranged Interfaith Earth Day event. </a:t>
            </a:r>
            <a:endParaRPr lang="en-US" dirty="0"/>
          </a:p>
        </p:txBody>
      </p:sp>
      <p:sp>
        <p:nvSpPr>
          <p:cNvPr id="4" name="Slide Number Placeholder 3"/>
          <p:cNvSpPr>
            <a:spLocks noGrp="1"/>
          </p:cNvSpPr>
          <p:nvPr>
            <p:ph type="sldNum" sz="quarter" idx="10"/>
          </p:nvPr>
        </p:nvSpPr>
        <p:spPr/>
        <p:txBody>
          <a:bodyPr/>
          <a:lstStyle/>
          <a:p>
            <a:fld id="{763A8DD9-58F7-8F4B-BC3B-B3235051D594}"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20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214C34A2-1645-4D48-BD16-2E9556FBF722}" type="datetimeFigureOut">
              <a:rPr lang="en-US" smtClean="0"/>
              <a:pPr/>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BD0BE-5462-CD49-96ED-58A9EF7E5D4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4C34A2-1645-4D48-BD16-2E9556FBF722}" type="datetimeFigureOut">
              <a:rPr lang="en-US" smtClean="0"/>
              <a:pPr/>
              <a:t>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3BD0BE-5462-CD49-96ED-58A9EF7E5D4C}"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14C34A2-1645-4D48-BD16-2E9556FBF722}" type="datetimeFigureOut">
              <a:rPr lang="en-US" smtClean="0"/>
              <a:pPr/>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BD0BE-5462-CD49-96ED-58A9EF7E5D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14C34A2-1645-4D48-BD16-2E9556FBF722}" type="datetimeFigureOut">
              <a:rPr lang="en-US" smtClean="0"/>
              <a:pPr/>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BD0BE-5462-CD49-96ED-58A9EF7E5D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14C34A2-1645-4D48-BD16-2E9556FBF722}" type="datetimeFigureOut">
              <a:rPr lang="en-US" smtClean="0"/>
              <a:pPr/>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BD0BE-5462-CD49-96ED-58A9EF7E5D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214C34A2-1645-4D48-BD16-2E9556FBF722}" type="datetimeFigureOut">
              <a:rPr lang="en-US" smtClean="0"/>
              <a:pPr/>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BD0BE-5462-CD49-96ED-58A9EF7E5D4C}"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4C34A2-1645-4D48-BD16-2E9556FBF722}" type="datetimeFigureOut">
              <a:rPr lang="en-US" smtClean="0"/>
              <a:pPr/>
              <a:t>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BD0BE-5462-CD49-96ED-58A9EF7E5D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14C34A2-1645-4D48-BD16-2E9556FBF722}" type="datetimeFigureOut">
              <a:rPr lang="en-US" smtClean="0"/>
              <a:pPr/>
              <a:t>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3BD0BE-5462-CD49-96ED-58A9EF7E5D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14C34A2-1645-4D48-BD16-2E9556FBF722}" type="datetimeFigureOut">
              <a:rPr lang="en-US" smtClean="0"/>
              <a:pPr/>
              <a:t>1/30/16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3BD0BE-5462-CD49-96ED-58A9EF7E5D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14C34A2-1645-4D48-BD16-2E9556FBF722}" type="datetimeFigureOut">
              <a:rPr lang="en-US" smtClean="0"/>
              <a:pPr/>
              <a:t>1/30/16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3BD0BE-5462-CD49-96ED-58A9EF7E5D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4C34A2-1645-4D48-BD16-2E9556FBF722}" type="datetimeFigureOut">
              <a:rPr lang="en-US" smtClean="0"/>
              <a:pPr/>
              <a:t>1/30/16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3BD0BE-5462-CD49-96ED-58A9EF7E5D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4C34A2-1645-4D48-BD16-2E9556FBF722}" type="datetimeFigureOut">
              <a:rPr lang="en-US" smtClean="0"/>
              <a:pPr/>
              <a:t>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3BD0BE-5462-CD49-96ED-58A9EF7E5D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214C34A2-1645-4D48-BD16-2E9556FBF722}" type="datetimeFigureOut">
              <a:rPr lang="en-US" smtClean="0"/>
              <a:pPr/>
              <a:t>1/30/16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453BD0BE-5462-CD49-96ED-58A9EF7E5D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Climate Champions</a:t>
            </a:r>
            <a:endParaRPr lang="en-US" dirty="0"/>
          </a:p>
        </p:txBody>
      </p:sp>
      <p:sp>
        <p:nvSpPr>
          <p:cNvPr id="7" name="Subtitle 6"/>
          <p:cNvSpPr>
            <a:spLocks noGrp="1"/>
          </p:cNvSpPr>
          <p:nvPr>
            <p:ph type="subTitle" idx="1"/>
          </p:nvPr>
        </p:nvSpPr>
        <p:spPr/>
        <p:txBody>
          <a:bodyPr/>
          <a:lstStyle/>
          <a:p>
            <a:r>
              <a:rPr lang="en-US" dirty="0" smtClean="0"/>
              <a:t>How Congregations Can Catalyze </a:t>
            </a:r>
          </a:p>
          <a:p>
            <a:r>
              <a:rPr lang="en-US" dirty="0" smtClean="0"/>
              <a:t>Climate Action in Florida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 Girl Scouts to Staff Tables at Community Events</a:t>
            </a:r>
            <a:endParaRPr lang="en-US" dirty="0"/>
          </a:p>
        </p:txBody>
      </p:sp>
      <p:pic>
        <p:nvPicPr>
          <p:cNvPr id="4" name="Content Placeholder 3" descr="Screen Shot 2015-12-20 at 10.54.38 PM.png"/>
          <p:cNvPicPr>
            <a:picLocks noGrp="1" noChangeAspect="1"/>
          </p:cNvPicPr>
          <p:nvPr>
            <p:ph idx="1"/>
          </p:nvPr>
        </p:nvPicPr>
        <p:blipFill>
          <a:blip r:embed="rId3"/>
          <a:stretch>
            <a:fillRect/>
          </a:stretch>
        </p:blipFill>
        <p:spPr>
          <a:xfrm>
            <a:off x="1981200" y="1444532"/>
            <a:ext cx="5257800" cy="5456208"/>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Kick off an Action Campaign at the Workshop </a:t>
            </a:r>
            <a:endParaRPr lang="en-US" dirty="0"/>
          </a:p>
        </p:txBody>
      </p:sp>
      <p:pic>
        <p:nvPicPr>
          <p:cNvPr id="4" name="Content Placeholder 3" descr="Screen Shot 2015-12-20 at 10.57.29 PM.png"/>
          <p:cNvPicPr>
            <a:picLocks noGrp="1" noChangeAspect="1"/>
          </p:cNvPicPr>
          <p:nvPr>
            <p:ph idx="1"/>
          </p:nvPr>
        </p:nvPicPr>
        <p:blipFill>
          <a:blip r:embed="rId3"/>
          <a:stretch>
            <a:fillRect/>
          </a:stretch>
        </p:blipFill>
        <p:spPr>
          <a:xfrm>
            <a:off x="2364579" y="1600200"/>
            <a:ext cx="4411666" cy="43434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Invitations, Request Volunteers to Help</a:t>
            </a:r>
            <a:endParaRPr lang="en-US" dirty="0"/>
          </a:p>
        </p:txBody>
      </p:sp>
      <p:sp>
        <p:nvSpPr>
          <p:cNvPr id="3" name="Content Placeholder 2"/>
          <p:cNvSpPr>
            <a:spLocks noGrp="1"/>
          </p:cNvSpPr>
          <p:nvPr>
            <p:ph idx="1"/>
          </p:nvPr>
        </p:nvSpPr>
        <p:spPr/>
        <p:txBody>
          <a:bodyPr>
            <a:noAutofit/>
          </a:bodyPr>
          <a:lstStyle/>
          <a:p>
            <a:r>
              <a:rPr lang="en-US" sz="3200" dirty="0" smtClean="0"/>
              <a:t>Climate educators for kids</a:t>
            </a:r>
          </a:p>
          <a:p>
            <a:r>
              <a:rPr lang="en-US" sz="3200" dirty="0" smtClean="0"/>
              <a:t>People to document with pictures you can post</a:t>
            </a:r>
          </a:p>
          <a:p>
            <a:r>
              <a:rPr lang="en-US" sz="3200" dirty="0" smtClean="0"/>
              <a:t>People to help get signatures for the petition drive or campaign you have initiated as part of the workshop.</a:t>
            </a:r>
          </a:p>
          <a:p>
            <a:r>
              <a:rPr lang="en-US" sz="3200" dirty="0" smtClean="0"/>
              <a:t>Logistics or printing support </a:t>
            </a:r>
            <a:endParaRPr lang="en-US" sz="3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Invite Attendees into Coalition</a:t>
            </a:r>
            <a:endParaRPr lang="en-US" dirty="0"/>
          </a:p>
        </p:txBody>
      </p:sp>
      <p:sp>
        <p:nvSpPr>
          <p:cNvPr id="3" name="Content Placeholder 2"/>
          <p:cNvSpPr>
            <a:spLocks noGrp="1"/>
          </p:cNvSpPr>
          <p:nvPr>
            <p:ph idx="1"/>
          </p:nvPr>
        </p:nvSpPr>
        <p:spPr/>
        <p:txBody>
          <a:bodyPr>
            <a:noAutofit/>
          </a:bodyPr>
          <a:lstStyle/>
          <a:p>
            <a:r>
              <a:rPr lang="en-US" sz="3200" dirty="0" smtClean="0"/>
              <a:t>Have individual conversations with leaders who attended to invite them into coalition</a:t>
            </a:r>
          </a:p>
          <a:p>
            <a:r>
              <a:rPr lang="en-US" sz="3200" dirty="0" smtClean="0"/>
              <a:t>Schedule a meeting time and invite these leaders to attend</a:t>
            </a:r>
          </a:p>
          <a:p>
            <a:r>
              <a:rPr lang="en-US" sz="3200" dirty="0" smtClean="0"/>
              <a:t>See who shows up. If you have 5 or more, you can build great things</a:t>
            </a:r>
            <a:endParaRPr lang="en-US" sz="3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Follow Through on Your Action Campaign Together </a:t>
            </a:r>
            <a:endParaRPr lang="en-US" dirty="0"/>
          </a:p>
        </p:txBody>
      </p:sp>
      <p:pic>
        <p:nvPicPr>
          <p:cNvPr id="4" name="Content Placeholder 3" descr="Organizing for Action at the PBC BCC Sept 24, 2014.jpg"/>
          <p:cNvPicPr>
            <a:picLocks noGrp="1" noChangeAspect="1"/>
          </p:cNvPicPr>
          <p:nvPr>
            <p:ph idx="1"/>
          </p:nvPr>
        </p:nvPicPr>
        <p:blipFill>
          <a:blip r:embed="rId3"/>
          <a:stretch>
            <a:fillRect/>
          </a:stretch>
        </p:blipFill>
        <p:spPr>
          <a:xfrm>
            <a:off x="4800600" y="3429000"/>
            <a:ext cx="4183029" cy="3124200"/>
          </a:xfrm>
        </p:spPr>
      </p:pic>
      <p:pic>
        <p:nvPicPr>
          <p:cNvPr id="5" name="Picture 4" descr="Screen Shot 2016-01-30 at 1.18.45 AM.png"/>
          <p:cNvPicPr>
            <a:picLocks noChangeAspect="1"/>
          </p:cNvPicPr>
          <p:nvPr/>
        </p:nvPicPr>
        <p:blipFill>
          <a:blip r:embed="rId4"/>
          <a:stretch>
            <a:fillRect/>
          </a:stretch>
        </p:blipFill>
        <p:spPr>
          <a:xfrm>
            <a:off x="549274" y="2089150"/>
            <a:ext cx="4251325" cy="398679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Create a Unifying</a:t>
            </a:r>
            <a:br>
              <a:rPr lang="en-US" dirty="0" smtClean="0"/>
            </a:br>
            <a:r>
              <a:rPr lang="en-US" dirty="0" smtClean="0"/>
              <a:t>Mission Statement</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u="sng" dirty="0" smtClean="0"/>
              <a:t>Mission </a:t>
            </a:r>
            <a:endParaRPr lang="en-US" dirty="0" smtClean="0"/>
          </a:p>
          <a:p>
            <a:pPr>
              <a:buNone/>
            </a:pPr>
            <a:r>
              <a:rPr lang="en-US" dirty="0" smtClean="0"/>
              <a:t>To organize, coordinate and execute grassroots activities across a spectrum of non-partisan groups that promote the recommendations from the Southeast Florida Regional Climate Action Plan (RCAP) and the Federal Administration’s Climate Action Plan to address climate change impacts in Southeast Florida and consist of:</a:t>
            </a:r>
          </a:p>
          <a:p>
            <a:r>
              <a:rPr lang="en-US" dirty="0" smtClean="0"/>
              <a:t>Raising public awareness through public education and outreach</a:t>
            </a:r>
          </a:p>
          <a:p>
            <a:r>
              <a:rPr lang="en-US" dirty="0" smtClean="0"/>
              <a:t>Engaging in advocacy campaigns </a:t>
            </a:r>
          </a:p>
          <a:p>
            <a:r>
              <a:rPr lang="en-US" dirty="0" smtClean="0"/>
              <a:t>Spurring the public into action</a:t>
            </a:r>
          </a:p>
          <a:p>
            <a:r>
              <a:rPr lang="en-US" dirty="0" smtClean="0"/>
              <a:t>Supporting events and advocacy campaigns of individual coalition member organizations, when appropriate.</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Create a Unifying Vision</a:t>
            </a:r>
            <a:endParaRPr lang="en-US" dirty="0"/>
          </a:p>
        </p:txBody>
      </p:sp>
      <p:sp>
        <p:nvSpPr>
          <p:cNvPr id="3" name="Content Placeholder 2"/>
          <p:cNvSpPr>
            <a:spLocks noGrp="1"/>
          </p:cNvSpPr>
          <p:nvPr>
            <p:ph idx="1"/>
          </p:nvPr>
        </p:nvSpPr>
        <p:spPr/>
        <p:txBody>
          <a:bodyPr/>
          <a:lstStyle/>
          <a:p>
            <a:pPr>
              <a:buNone/>
            </a:pPr>
            <a:r>
              <a:rPr lang="en-US" dirty="0" smtClean="0"/>
              <a:t>	 Our multi-year goal is to make Climate Change and its consequences a top priority for the public and public officials in Palm Beach County and South Florida that results in the reduction of carbon emissions and the protection of the built and natural environments in the region through adoption of mitigation and adaptation strategies from the Southeast Florida Regional Climate Action Plan (RCAP) and the Federal Administration’s Climate Action Plan.</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Define Objectives and Priorities</a:t>
            </a:r>
            <a:endParaRPr lang="en-US" dirty="0"/>
          </a:p>
        </p:txBody>
      </p:sp>
      <p:sp>
        <p:nvSpPr>
          <p:cNvPr id="3" name="Content Placeholder 2"/>
          <p:cNvSpPr>
            <a:spLocks noGrp="1"/>
          </p:cNvSpPr>
          <p:nvPr>
            <p:ph type="body" orient="vert" idx="4294967295"/>
          </p:nvPr>
        </p:nvSpPr>
        <p:spPr>
          <a:xfrm>
            <a:off x="0" y="1600200"/>
            <a:ext cx="8042275" cy="4343400"/>
          </a:xfrm>
        </p:spPr>
        <p:txBody>
          <a:bodyPr>
            <a:normAutofit fontScale="55000" lnSpcReduction="20000"/>
          </a:bodyPr>
          <a:lstStyle/>
          <a:p>
            <a:pPr lvl="0"/>
            <a:r>
              <a:rPr lang="en-US" dirty="0" smtClean="0"/>
              <a:t>Acknowledgement from the majority of residents and businesses in South Florida that Floridian’s are exceedingly vulnerable to the consequences of Climate Change, and therefore, we must take charge of our future and demand that our public officials do the same. </a:t>
            </a:r>
          </a:p>
          <a:p>
            <a:pPr lvl="0"/>
            <a:r>
              <a:rPr lang="en-US" dirty="0" smtClean="0"/>
              <a:t>Federal, state and local government collaboration with more funding for integrated plans that address the consequences of climate change, in recognition of South Florida’s high vulnerability to Sea Level Rise and Extreme Weather.</a:t>
            </a:r>
          </a:p>
          <a:p>
            <a:pPr lvl="0"/>
            <a:r>
              <a:rPr lang="en-US" dirty="0" smtClean="0"/>
              <a:t>Local governments’ signature on the Southeast Florida Regional Climate Change Compact Mayor’s Pledge in support of the Southeast Florida Regional Climate Action Plan (RCAP), and to incorporate Climate Change into their local comprehensive plans, requiring implementation of adaptation and mitigation strategies from RCAP and the Federal Administration’s Climate Action Plan.    </a:t>
            </a:r>
          </a:p>
          <a:p>
            <a:pPr lvl="0"/>
            <a:r>
              <a:rPr lang="en-US" dirty="0" smtClean="0"/>
              <a:t>The State Legislature to consult annually with the Southeast Florida Regional Climate Change Compact to determine state policies that best respond to Sea Level Rise and Extreme weather.</a:t>
            </a:r>
          </a:p>
          <a:p>
            <a:pPr lvl="0"/>
            <a:r>
              <a:rPr lang="en-US" dirty="0" smtClean="0"/>
              <a:t>Congress, the State Legislature and Agencies and Local Governments support of the Environmental Protection Agency’s (EPA) Clean Power Plan and to put plans in place to reduce carbon emissions from power plants by 38 percent from 2005 levels by 2030.</a:t>
            </a:r>
          </a:p>
          <a:p>
            <a:pPr>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Projects and Campaigns</a:t>
            </a:r>
            <a:endParaRPr lang="en-US" dirty="0"/>
          </a:p>
        </p:txBody>
      </p:sp>
      <p:sp>
        <p:nvSpPr>
          <p:cNvPr id="4" name="Subtitle 3"/>
          <p:cNvSpPr>
            <a:spLocks noGrp="1"/>
          </p:cNvSpPr>
          <p:nvPr>
            <p:ph type="subTitle" idx="1"/>
          </p:nvPr>
        </p:nvSpPr>
        <p:spPr/>
        <p:txBody>
          <a:bodyPr/>
          <a:lstStyle/>
          <a:p>
            <a:r>
              <a:rPr lang="en-US" dirty="0" smtClean="0"/>
              <a:t>UUFBR</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SLAP POLES</a:t>
            </a:r>
            <a:endParaRPr lang="en-US" dirty="0"/>
          </a:p>
        </p:txBody>
      </p:sp>
      <p:sp>
        <p:nvSpPr>
          <p:cNvPr id="8" name="Content Placeholder 7"/>
          <p:cNvSpPr>
            <a:spLocks noGrp="1"/>
          </p:cNvSpPr>
          <p:nvPr>
            <p:ph idx="1"/>
          </p:nvPr>
        </p:nvSpPr>
        <p:spPr/>
        <p:txBody>
          <a:bodyPr/>
          <a:lstStyle/>
          <a:p>
            <a:r>
              <a:rPr lang="en-US" dirty="0" smtClean="0"/>
              <a:t>Gumbo Limbo Nature Center</a:t>
            </a:r>
          </a:p>
          <a:p>
            <a:r>
              <a:rPr lang="en-US" dirty="0" smtClean="0"/>
              <a:t>The Youth Activity Center </a:t>
            </a:r>
          </a:p>
          <a:p>
            <a:pPr>
              <a:buNone/>
            </a:pPr>
            <a:r>
              <a:rPr lang="en-US" dirty="0" smtClean="0"/>
              <a:t>Veteran’s Park in West Boca Raton</a:t>
            </a:r>
          </a:p>
          <a:p>
            <a:r>
              <a:rPr lang="en-US" dirty="0" smtClean="0"/>
              <a:t>Pine Jog Environmental</a:t>
            </a:r>
          </a:p>
          <a:p>
            <a:pPr>
              <a:buNone/>
            </a:pPr>
            <a:r>
              <a:rPr lang="en-US" dirty="0" smtClean="0"/>
              <a:t>Education Center</a:t>
            </a:r>
          </a:p>
          <a:p>
            <a:r>
              <a:rPr lang="en-US" dirty="0" smtClean="0"/>
              <a:t>Traveling SLAP pole</a:t>
            </a:r>
            <a:endParaRPr lang="en-US" dirty="0"/>
          </a:p>
        </p:txBody>
      </p:sp>
      <p:pic>
        <p:nvPicPr>
          <p:cNvPr id="9" name="Content Placeholder 3" descr="Screen Shot 2015-12-20 at 10.55.21 PM.png"/>
          <p:cNvPicPr>
            <a:picLocks noChangeAspect="1"/>
          </p:cNvPicPr>
          <p:nvPr/>
        </p:nvPicPr>
        <p:blipFill>
          <a:blip r:embed="rId3"/>
          <a:stretch>
            <a:fillRect/>
          </a:stretch>
        </p:blipFill>
        <p:spPr>
          <a:xfrm>
            <a:off x="5943600" y="1600201"/>
            <a:ext cx="1459313" cy="43434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Connect to Local Expertise</a:t>
            </a:r>
            <a:endParaRPr lang="en-US" dirty="0"/>
          </a:p>
        </p:txBody>
      </p:sp>
      <p:pic>
        <p:nvPicPr>
          <p:cNvPr id="4" name="Content Placeholder 3" descr="Screen Shot 2016-01-29 at 9.20.15 AM.png"/>
          <p:cNvPicPr>
            <a:picLocks noGrp="1" noChangeAspect="1"/>
          </p:cNvPicPr>
          <p:nvPr>
            <p:ph idx="1"/>
          </p:nvPr>
        </p:nvPicPr>
        <p:blipFill>
          <a:blip r:embed="rId3"/>
          <a:stretch>
            <a:fillRect/>
          </a:stretch>
        </p:blipFill>
        <p:spPr>
          <a:xfrm>
            <a:off x="2439102" y="1600200"/>
            <a:ext cx="4262621" cy="43434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5-12-20 at 10.55.50 PM.png"/>
          <p:cNvPicPr>
            <a:picLocks noChangeAspect="1"/>
          </p:cNvPicPr>
          <p:nvPr/>
        </p:nvPicPr>
        <p:blipFill>
          <a:blip r:embed="rId3"/>
          <a:stretch>
            <a:fillRect/>
          </a:stretch>
        </p:blipFill>
        <p:spPr>
          <a:xfrm>
            <a:off x="0" y="0"/>
            <a:ext cx="3337983" cy="4843019"/>
          </a:xfrm>
          <a:prstGeom prst="rect">
            <a:avLst/>
          </a:prstGeom>
        </p:spPr>
      </p:pic>
      <p:pic>
        <p:nvPicPr>
          <p:cNvPr id="5" name="Picture 4" descr="Green Schools Conference.png"/>
          <p:cNvPicPr>
            <a:picLocks noChangeAspect="1"/>
          </p:cNvPicPr>
          <p:nvPr/>
        </p:nvPicPr>
        <p:blipFill>
          <a:blip r:embed="rId4"/>
          <a:stretch>
            <a:fillRect/>
          </a:stretch>
        </p:blipFill>
        <p:spPr>
          <a:xfrm>
            <a:off x="3337983" y="0"/>
            <a:ext cx="5806017" cy="4277160"/>
          </a:xfrm>
          <a:prstGeom prst="rect">
            <a:avLst/>
          </a:prstGeom>
        </p:spPr>
      </p:pic>
      <p:pic>
        <p:nvPicPr>
          <p:cNvPr id="6" name="Picture 5" descr="Screen Shot 2016-01-30 at 12.34.48 AM.png"/>
          <p:cNvPicPr>
            <a:picLocks noChangeAspect="1"/>
          </p:cNvPicPr>
          <p:nvPr/>
        </p:nvPicPr>
        <p:blipFill>
          <a:blip r:embed="rId5"/>
          <a:stretch>
            <a:fillRect/>
          </a:stretch>
        </p:blipFill>
        <p:spPr>
          <a:xfrm>
            <a:off x="4572000" y="4277160"/>
            <a:ext cx="2758358" cy="258084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Origami Everglades</a:t>
            </a:r>
            <a:endParaRPr lang="en-US" dirty="0"/>
          </a:p>
        </p:txBody>
      </p:sp>
      <p:pic>
        <p:nvPicPr>
          <p:cNvPr id="4" name="Content Placeholder 3" descr="Screen Shot 2016-01-28 at 2.25.56 PM.png"/>
          <p:cNvPicPr>
            <a:picLocks noGrp="1" noChangeAspect="1"/>
          </p:cNvPicPr>
          <p:nvPr>
            <p:ph idx="1"/>
          </p:nvPr>
        </p:nvPicPr>
        <p:blipFill>
          <a:blip r:embed="rId3"/>
          <a:stretch>
            <a:fillRect/>
          </a:stretch>
        </p:blipFill>
        <p:spPr>
          <a:xfrm>
            <a:off x="0" y="1481044"/>
            <a:ext cx="4419600" cy="2774884"/>
          </a:xfrm>
        </p:spPr>
      </p:pic>
      <p:pic>
        <p:nvPicPr>
          <p:cNvPr id="5" name="Picture 4" descr="Screen Shot 2016-01-28 at 2.26.17 PM.png"/>
          <p:cNvPicPr>
            <a:picLocks noChangeAspect="1"/>
          </p:cNvPicPr>
          <p:nvPr/>
        </p:nvPicPr>
        <p:blipFill>
          <a:blip r:embed="rId4"/>
          <a:stretch>
            <a:fillRect/>
          </a:stretch>
        </p:blipFill>
        <p:spPr>
          <a:xfrm>
            <a:off x="4178300" y="3894044"/>
            <a:ext cx="4965700" cy="296395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 Earth Festival</a:t>
            </a:r>
            <a:endParaRPr lang="en-US" dirty="0"/>
          </a:p>
        </p:txBody>
      </p:sp>
      <p:pic>
        <p:nvPicPr>
          <p:cNvPr id="4" name="Content Placeholder 3" descr="Screen Shot 2016-01-16 at 7.07.41 AM.png"/>
          <p:cNvPicPr>
            <a:picLocks noGrp="1" noChangeAspect="1"/>
          </p:cNvPicPr>
          <p:nvPr>
            <p:ph idx="1"/>
          </p:nvPr>
        </p:nvPicPr>
        <p:blipFill>
          <a:blip r:embed="rId3"/>
          <a:stretch>
            <a:fillRect/>
          </a:stretch>
        </p:blipFill>
        <p:spPr>
          <a:xfrm>
            <a:off x="3484562" y="1905000"/>
            <a:ext cx="2171700" cy="1016000"/>
          </a:xfrm>
        </p:spPr>
      </p:pic>
      <p:pic>
        <p:nvPicPr>
          <p:cNvPr id="5" name="Picture 4" descr="Screen Shot 2015-12-20 at 10.06.57 PM.png"/>
          <p:cNvPicPr>
            <a:picLocks noChangeAspect="1"/>
          </p:cNvPicPr>
          <p:nvPr/>
        </p:nvPicPr>
        <p:blipFill>
          <a:blip r:embed="rId4"/>
          <a:stretch>
            <a:fillRect/>
          </a:stretch>
        </p:blipFill>
        <p:spPr>
          <a:xfrm>
            <a:off x="5686097" y="2438400"/>
            <a:ext cx="3521466" cy="3936999"/>
          </a:xfrm>
          <a:prstGeom prst="rect">
            <a:avLst/>
          </a:prstGeom>
        </p:spPr>
      </p:pic>
      <p:pic>
        <p:nvPicPr>
          <p:cNvPr id="7" name="Picture 6" descr="Screen Shot 2016-01-30 at 9.23.43 AM.png"/>
          <p:cNvPicPr>
            <a:picLocks noChangeAspect="1"/>
          </p:cNvPicPr>
          <p:nvPr/>
        </p:nvPicPr>
        <p:blipFill>
          <a:blip r:embed="rId5"/>
          <a:stretch>
            <a:fillRect/>
          </a:stretch>
        </p:blipFill>
        <p:spPr>
          <a:xfrm>
            <a:off x="869950" y="1403350"/>
            <a:ext cx="4816147" cy="2635250"/>
          </a:xfrm>
          <a:prstGeom prst="rect">
            <a:avLst/>
          </a:prstGeom>
        </p:spPr>
      </p:pic>
      <p:pic>
        <p:nvPicPr>
          <p:cNvPr id="8" name="Picture 7" descr="Screen Shot 2016-01-30 at 9.33.11 AM.png"/>
          <p:cNvPicPr>
            <a:picLocks noChangeAspect="1"/>
          </p:cNvPicPr>
          <p:nvPr/>
        </p:nvPicPr>
        <p:blipFill>
          <a:blip r:embed="rId6"/>
          <a:stretch>
            <a:fillRect/>
          </a:stretch>
        </p:blipFill>
        <p:spPr>
          <a:xfrm>
            <a:off x="1219200" y="4038600"/>
            <a:ext cx="3762474" cy="28194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Justice</a:t>
            </a:r>
            <a:br>
              <a:rPr lang="en-US" dirty="0" smtClean="0"/>
            </a:br>
            <a:r>
              <a:rPr lang="en-US" dirty="0" smtClean="0"/>
              <a:t>Public Health</a:t>
            </a:r>
            <a:endParaRPr lang="en-US" dirty="0"/>
          </a:p>
        </p:txBody>
      </p:sp>
      <p:pic>
        <p:nvPicPr>
          <p:cNvPr id="5" name="Content Placeholder 4" descr="Screen Shot 2016-01-28 at 4.29.37 PM.png"/>
          <p:cNvPicPr>
            <a:picLocks noGrp="1" noChangeAspect="1"/>
          </p:cNvPicPr>
          <p:nvPr>
            <p:ph idx="1"/>
          </p:nvPr>
        </p:nvPicPr>
        <p:blipFill>
          <a:blip r:embed="rId3"/>
          <a:stretch>
            <a:fillRect/>
          </a:stretch>
        </p:blipFill>
        <p:spPr>
          <a:xfrm>
            <a:off x="1511797" y="1600200"/>
            <a:ext cx="6117231" cy="4343400"/>
          </a:xfrm>
        </p:spPr>
      </p:pic>
      <p:sp>
        <p:nvSpPr>
          <p:cNvPr id="6" name="TextBox 5"/>
          <p:cNvSpPr txBox="1"/>
          <p:nvPr/>
        </p:nvSpPr>
        <p:spPr>
          <a:xfrm>
            <a:off x="1511797" y="1752600"/>
            <a:ext cx="3136403" cy="1754327"/>
          </a:xfrm>
          <a:prstGeom prst="rect">
            <a:avLst/>
          </a:prstGeom>
          <a:noFill/>
        </p:spPr>
        <p:txBody>
          <a:bodyPr wrap="square" rtlCol="0">
            <a:spAutoFit/>
          </a:bodyPr>
          <a:lstStyle/>
          <a:p>
            <a:pPr algn="ctr"/>
            <a:r>
              <a:rPr lang="en-US" b="1" dirty="0" smtClean="0"/>
              <a:t>Unitarian Universalist Fellowship of Boca Raton</a:t>
            </a:r>
          </a:p>
          <a:p>
            <a:pPr algn="ctr"/>
            <a:endParaRPr lang="en-US" b="1" dirty="0" smtClean="0"/>
          </a:p>
          <a:p>
            <a:pPr algn="ctr"/>
            <a:r>
              <a:rPr lang="en-US" b="1" dirty="0" smtClean="0"/>
              <a:t>EPA Environmental Justice Small Project Grant</a:t>
            </a:r>
            <a:endParaRPr lang="en-US"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Projects and Campaigns</a:t>
            </a:r>
            <a:endParaRPr lang="en-US" dirty="0"/>
          </a:p>
        </p:txBody>
      </p:sp>
      <p:sp>
        <p:nvSpPr>
          <p:cNvPr id="3" name="Subtitle 2"/>
          <p:cNvSpPr>
            <a:spLocks noGrp="1"/>
          </p:cNvSpPr>
          <p:nvPr>
            <p:ph type="subTitle" idx="1"/>
          </p:nvPr>
        </p:nvSpPr>
        <p:spPr/>
        <p:txBody>
          <a:bodyPr/>
          <a:lstStyle/>
          <a:p>
            <a:r>
              <a:rPr lang="en-US" dirty="0" smtClean="0"/>
              <a:t>Climate Action Coalition of South Florida</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and Outreach</a:t>
            </a:r>
            <a:endParaRPr lang="en-US" dirty="0"/>
          </a:p>
        </p:txBody>
      </p:sp>
      <p:sp>
        <p:nvSpPr>
          <p:cNvPr id="5" name="Content Placeholder 4"/>
          <p:cNvSpPr>
            <a:spLocks noGrp="1"/>
          </p:cNvSpPr>
          <p:nvPr>
            <p:ph idx="1"/>
          </p:nvPr>
        </p:nvSpPr>
        <p:spPr/>
        <p:txBody>
          <a:bodyPr>
            <a:normAutofit/>
          </a:bodyPr>
          <a:lstStyle/>
          <a:p>
            <a:r>
              <a:rPr lang="en-US" sz="3600" dirty="0" smtClean="0"/>
              <a:t>Speakers Bureau Administrated by the League of Women Voters of Palm Beach County</a:t>
            </a:r>
          </a:p>
          <a:p>
            <a:r>
              <a:rPr lang="en-US" sz="3600" dirty="0" smtClean="0"/>
              <a:t>Tabling Events</a:t>
            </a:r>
            <a:endParaRPr lang="en-US" sz="3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Discussions</a:t>
            </a:r>
            <a:endParaRPr lang="en-US" dirty="0"/>
          </a:p>
        </p:txBody>
      </p:sp>
      <p:pic>
        <p:nvPicPr>
          <p:cNvPr id="4" name="Content Placeholder 3" descr="Community Meeting on Sea Level Rise: Veteran's Park Community Center.png"/>
          <p:cNvPicPr>
            <a:picLocks noGrp="1" noChangeAspect="1"/>
          </p:cNvPicPr>
          <p:nvPr>
            <p:ph idx="1"/>
          </p:nvPr>
        </p:nvPicPr>
        <p:blipFill>
          <a:blip r:embed="rId3"/>
          <a:stretch>
            <a:fillRect/>
          </a:stretch>
        </p:blipFill>
        <p:spPr>
          <a:xfrm>
            <a:off x="1617662" y="1873250"/>
            <a:ext cx="5905500" cy="37973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Workshops</a:t>
            </a:r>
            <a:endParaRPr lang="en-US" dirty="0"/>
          </a:p>
        </p:txBody>
      </p:sp>
      <p:pic>
        <p:nvPicPr>
          <p:cNvPr id="8" name="Content Placeholder 7" descr="Screen Shot 2015-12-20 at 10.05.16 PM.png"/>
          <p:cNvPicPr>
            <a:picLocks noGrp="1" noChangeAspect="1"/>
          </p:cNvPicPr>
          <p:nvPr>
            <p:ph idx="1"/>
          </p:nvPr>
        </p:nvPicPr>
        <p:blipFill>
          <a:blip r:embed="rId3"/>
          <a:stretch>
            <a:fillRect/>
          </a:stretch>
        </p:blipFill>
        <p:spPr>
          <a:xfrm>
            <a:off x="244566" y="1392426"/>
            <a:ext cx="8711340" cy="5465574"/>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Municipalities Campaign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Objective:</a:t>
            </a:r>
          </a:p>
          <a:p>
            <a:pPr>
              <a:buNone/>
            </a:pPr>
            <a:r>
              <a:rPr lang="en-US" dirty="0" smtClean="0"/>
              <a:t>To get all municipalities in Palm Beach County to Sign the Southeast Florida Regional Climate Change Compact’s Mayor’s Climate Action Pledge</a:t>
            </a:r>
          </a:p>
          <a:p>
            <a:r>
              <a:rPr lang="en-US" dirty="0" smtClean="0"/>
              <a:t>Boynton Beach (original municipal signatory in PBC)</a:t>
            </a:r>
          </a:p>
          <a:p>
            <a:r>
              <a:rPr lang="en-US" dirty="0" smtClean="0"/>
              <a:t>Delray Beach</a:t>
            </a:r>
          </a:p>
          <a:p>
            <a:r>
              <a:rPr lang="en-US" dirty="0" smtClean="0"/>
              <a:t>West Palm Beach</a:t>
            </a:r>
          </a:p>
          <a:p>
            <a:r>
              <a:rPr lang="en-US" dirty="0" smtClean="0"/>
              <a:t>Jupiter</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Grassroots Toolkit on Website</a:t>
            </a:r>
            <a:endParaRPr lang="en-US" dirty="0"/>
          </a:p>
        </p:txBody>
      </p:sp>
      <p:pic>
        <p:nvPicPr>
          <p:cNvPr id="4" name="Content Placeholder 3" descr="Screen Shot 2016-01-30 at 1.40.15 AM.png"/>
          <p:cNvPicPr>
            <a:picLocks noGrp="1" noChangeAspect="1"/>
          </p:cNvPicPr>
          <p:nvPr>
            <p:ph idx="1"/>
          </p:nvPr>
        </p:nvPicPr>
        <p:blipFill>
          <a:blip r:embed="rId3"/>
          <a:stretch>
            <a:fillRect/>
          </a:stretch>
        </p:blipFill>
        <p:spPr>
          <a:xfrm>
            <a:off x="1916112" y="1600200"/>
            <a:ext cx="5308600" cy="43434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QiQoChat</a:t>
            </a:r>
            <a:r>
              <a:rPr lang="en-US" dirty="0" smtClean="0"/>
              <a:t> Resources  in Your Circle </a:t>
            </a:r>
            <a:endParaRPr lang="en-US" dirty="0"/>
          </a:p>
        </p:txBody>
      </p:sp>
      <p:sp>
        <p:nvSpPr>
          <p:cNvPr id="3" name="Content Placeholder 2"/>
          <p:cNvSpPr>
            <a:spLocks noGrp="1"/>
          </p:cNvSpPr>
          <p:nvPr>
            <p:ph idx="1"/>
          </p:nvPr>
        </p:nvSpPr>
        <p:spPr/>
        <p:txBody>
          <a:bodyPr/>
          <a:lstStyle/>
          <a:p>
            <a:r>
              <a:rPr lang="en-US" dirty="0" smtClean="0"/>
              <a:t> Climate Vulnerability Assessments in your Region</a:t>
            </a:r>
          </a:p>
          <a:p>
            <a:r>
              <a:rPr lang="en-US" dirty="0" smtClean="0"/>
              <a:t>Sea Level Rise Inundation Mapping and Local Predictions for your Region</a:t>
            </a:r>
          </a:p>
          <a:p>
            <a:r>
              <a:rPr lang="en-US" dirty="0" smtClean="0"/>
              <a:t>Climate Action Plans for your Region </a:t>
            </a:r>
          </a:p>
          <a:p>
            <a:r>
              <a:rPr lang="en-US" dirty="0" smtClean="0"/>
              <a:t>Sea Level Rise Action Plans for your Regions</a:t>
            </a:r>
          </a:p>
          <a:p>
            <a:r>
              <a:rPr lang="en-US" dirty="0" smtClean="0"/>
              <a:t>Municipal Climate Action Plans</a:t>
            </a:r>
          </a:p>
          <a:p>
            <a:r>
              <a:rPr lang="en-US" dirty="0" smtClean="0"/>
              <a:t>Municipal Adaptation Plans</a:t>
            </a:r>
          </a:p>
          <a:p>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FEMA Community Rating System (CRS)</a:t>
            </a:r>
            <a:endParaRPr lang="en-US" dirty="0"/>
          </a:p>
        </p:txBody>
      </p:sp>
      <p:sp>
        <p:nvSpPr>
          <p:cNvPr id="3" name="TextBox 2"/>
          <p:cNvSpPr txBox="1"/>
          <p:nvPr/>
        </p:nvSpPr>
        <p:spPr>
          <a:xfrm>
            <a:off x="914400" y="1905000"/>
            <a:ext cx="6858000" cy="369332"/>
          </a:xfrm>
          <a:prstGeom prst="rect">
            <a:avLst/>
          </a:prstGeom>
          <a:noFill/>
        </p:spPr>
        <p:txBody>
          <a:bodyPr wrap="square" rtlCol="0">
            <a:spAutoFit/>
          </a:bodyPr>
          <a:lstStyle/>
          <a:p>
            <a:pPr>
              <a:buFont typeface="Arial"/>
              <a:buChar char="•"/>
            </a:pPr>
            <a:r>
              <a:rPr lang="en-US" dirty="0" smtClean="0"/>
              <a:t> </a:t>
            </a:r>
            <a:endParaRPr lang="en-US" sz="2800" dirty="0"/>
          </a:p>
        </p:txBody>
      </p:sp>
      <p:pic>
        <p:nvPicPr>
          <p:cNvPr id="4" name="Picture 3" descr="Screen Shot 2016-01-27 at 3.15.36 PM.png"/>
          <p:cNvPicPr>
            <a:picLocks noChangeAspect="1"/>
          </p:cNvPicPr>
          <p:nvPr/>
        </p:nvPicPr>
        <p:blipFill>
          <a:blip r:embed="rId3"/>
          <a:stretch>
            <a:fillRect/>
          </a:stretch>
        </p:blipFill>
        <p:spPr>
          <a:xfrm>
            <a:off x="1009650" y="1797050"/>
            <a:ext cx="7124700" cy="32639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CRS Ratings</a:t>
            </a:r>
            <a:endParaRPr lang="en-US" dirty="0"/>
          </a:p>
        </p:txBody>
      </p:sp>
      <p:sp>
        <p:nvSpPr>
          <p:cNvPr id="3" name="Content Placeholder 2"/>
          <p:cNvSpPr>
            <a:spLocks noGrp="1"/>
          </p:cNvSpPr>
          <p:nvPr>
            <p:ph sz="half" idx="1"/>
          </p:nvPr>
        </p:nvSpPr>
        <p:spPr/>
        <p:txBody>
          <a:bodyPr>
            <a:normAutofit fontScale="92500"/>
          </a:bodyPr>
          <a:lstStyle/>
          <a:p>
            <a:r>
              <a:rPr lang="en-US" dirty="0" smtClean="0"/>
              <a:t>Yankeetown</a:t>
            </a:r>
          </a:p>
          <a:p>
            <a:r>
              <a:rPr lang="en-US" dirty="0" err="1" smtClean="0"/>
              <a:t>Inglis</a:t>
            </a:r>
            <a:endParaRPr lang="en-US" dirty="0" smtClean="0"/>
          </a:p>
          <a:p>
            <a:r>
              <a:rPr lang="en-US" dirty="0" smtClean="0"/>
              <a:t>Port Charlotte</a:t>
            </a:r>
          </a:p>
          <a:p>
            <a:r>
              <a:rPr lang="en-US" dirty="0" smtClean="0"/>
              <a:t>Winter Park</a:t>
            </a:r>
          </a:p>
          <a:p>
            <a:r>
              <a:rPr lang="en-US" dirty="0" smtClean="0"/>
              <a:t>Venice</a:t>
            </a:r>
          </a:p>
          <a:p>
            <a:r>
              <a:rPr lang="en-US" dirty="0" smtClean="0"/>
              <a:t>Boca Raton</a:t>
            </a:r>
          </a:p>
          <a:p>
            <a:r>
              <a:rPr lang="en-US" dirty="0" smtClean="0"/>
              <a:t>Ft. Myers</a:t>
            </a:r>
          </a:p>
          <a:p>
            <a:r>
              <a:rPr lang="en-US" dirty="0" smtClean="0"/>
              <a:t>Gainesville</a:t>
            </a:r>
          </a:p>
          <a:p>
            <a:r>
              <a:rPr lang="en-US" dirty="0" smtClean="0"/>
              <a:t>Tampa</a:t>
            </a:r>
            <a:endParaRPr lang="en-US" dirty="0"/>
          </a:p>
        </p:txBody>
      </p:sp>
      <p:sp>
        <p:nvSpPr>
          <p:cNvPr id="4" name="Content Placeholder 3"/>
          <p:cNvSpPr>
            <a:spLocks noGrp="1"/>
          </p:cNvSpPr>
          <p:nvPr>
            <p:ph sz="half" idx="2"/>
          </p:nvPr>
        </p:nvSpPr>
        <p:spPr/>
        <p:txBody>
          <a:bodyPr>
            <a:normAutofit fontScale="92500"/>
          </a:bodyPr>
          <a:lstStyle/>
          <a:p>
            <a:r>
              <a:rPr lang="en-US" dirty="0" smtClean="0"/>
              <a:t>Rating 6, 20% Discount</a:t>
            </a:r>
          </a:p>
          <a:p>
            <a:r>
              <a:rPr lang="en-US" dirty="0" smtClean="0"/>
              <a:t>Rating 10, no discount </a:t>
            </a:r>
          </a:p>
          <a:p>
            <a:r>
              <a:rPr lang="en-US" dirty="0" smtClean="0"/>
              <a:t>Rating 6, 20% Discount</a:t>
            </a:r>
          </a:p>
          <a:p>
            <a:r>
              <a:rPr lang="en-US" dirty="0" smtClean="0"/>
              <a:t>Rating 10, no discount</a:t>
            </a:r>
          </a:p>
          <a:p>
            <a:r>
              <a:rPr lang="en-US" dirty="0" smtClean="0"/>
              <a:t>Rating 6, 20% Discount </a:t>
            </a:r>
          </a:p>
          <a:p>
            <a:r>
              <a:rPr lang="en-US" dirty="0" smtClean="0"/>
              <a:t>Rating 8, 10% Discount</a:t>
            </a:r>
          </a:p>
          <a:p>
            <a:r>
              <a:rPr lang="en-US" dirty="0" smtClean="0"/>
              <a:t>Rating 7, 15% Discount </a:t>
            </a:r>
          </a:p>
          <a:p>
            <a:r>
              <a:rPr lang="en-US" dirty="0" smtClean="0"/>
              <a:t>Rating 7, 15% Discount</a:t>
            </a:r>
          </a:p>
          <a:p>
            <a:r>
              <a:rPr lang="en-US" dirty="0" smtClean="0"/>
              <a:t>Rating 6, 20% Discount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FEMA CRS Categories</a:t>
            </a:r>
            <a:endParaRPr lang="en-US" dirty="0"/>
          </a:p>
        </p:txBody>
      </p:sp>
      <p:sp>
        <p:nvSpPr>
          <p:cNvPr id="8" name="TextBox 7"/>
          <p:cNvSpPr txBox="1"/>
          <p:nvPr/>
        </p:nvSpPr>
        <p:spPr>
          <a:xfrm>
            <a:off x="1101724" y="1752600"/>
            <a:ext cx="8042276" cy="3323987"/>
          </a:xfrm>
          <a:prstGeom prst="rect">
            <a:avLst/>
          </a:prstGeom>
          <a:noFill/>
        </p:spPr>
        <p:txBody>
          <a:bodyPr wrap="square" rtlCol="0">
            <a:spAutoFit/>
          </a:bodyPr>
          <a:lstStyle/>
          <a:p>
            <a:pPr>
              <a:buFont typeface="Arial"/>
              <a:buChar char="•"/>
            </a:pPr>
            <a:r>
              <a:rPr lang="en-US" sz="4800" dirty="0" smtClean="0">
                <a:latin typeface="Arial"/>
                <a:cs typeface="Arial"/>
              </a:rPr>
              <a:t>Public Information</a:t>
            </a:r>
          </a:p>
          <a:p>
            <a:pPr>
              <a:buFont typeface="Arial"/>
              <a:buChar char="•"/>
            </a:pPr>
            <a:r>
              <a:rPr lang="en-US" sz="4800" dirty="0" smtClean="0">
                <a:latin typeface="Arial"/>
                <a:cs typeface="Arial"/>
              </a:rPr>
              <a:t>Mapping and Regulations</a:t>
            </a:r>
          </a:p>
          <a:p>
            <a:pPr>
              <a:buFont typeface="Arial"/>
              <a:buChar char="•"/>
            </a:pPr>
            <a:r>
              <a:rPr lang="en-US" sz="4800" dirty="0" smtClean="0">
                <a:latin typeface="Arial"/>
                <a:cs typeface="Arial"/>
              </a:rPr>
              <a:t>Flood Damage Reduction</a:t>
            </a:r>
          </a:p>
          <a:p>
            <a:pPr>
              <a:buFont typeface="Arial"/>
              <a:buChar char="•"/>
            </a:pPr>
            <a:r>
              <a:rPr lang="en-US" sz="4800" dirty="0" smtClean="0">
                <a:latin typeface="Arial"/>
                <a:cs typeface="Arial"/>
              </a:rPr>
              <a:t>Warning and Response </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Mitigation Strategy</a:t>
            </a:r>
            <a:endParaRPr lang="en-US" dirty="0"/>
          </a:p>
        </p:txBody>
      </p:sp>
      <p:sp>
        <p:nvSpPr>
          <p:cNvPr id="3" name="TextBox 2"/>
          <p:cNvSpPr txBox="1"/>
          <p:nvPr/>
        </p:nvSpPr>
        <p:spPr>
          <a:xfrm>
            <a:off x="1143000" y="1828800"/>
            <a:ext cx="7086600" cy="3785652"/>
          </a:xfrm>
          <a:prstGeom prst="rect">
            <a:avLst/>
          </a:prstGeom>
          <a:noFill/>
        </p:spPr>
        <p:txBody>
          <a:bodyPr wrap="square" rtlCol="0">
            <a:spAutoFit/>
          </a:bodyPr>
          <a:lstStyle/>
          <a:p>
            <a:pPr>
              <a:buFont typeface="Arial"/>
              <a:buChar char="•"/>
            </a:pPr>
            <a:r>
              <a:rPr lang="en-US" sz="4800" dirty="0" smtClean="0"/>
              <a:t>Reduce vulnerability</a:t>
            </a:r>
          </a:p>
          <a:p>
            <a:endParaRPr lang="en-US" sz="4800" dirty="0" smtClean="0"/>
          </a:p>
          <a:p>
            <a:pPr>
              <a:buFont typeface="Arial"/>
              <a:buChar char="•"/>
            </a:pPr>
            <a:r>
              <a:rPr lang="en-US" sz="4800" dirty="0" smtClean="0"/>
              <a:t>Justifying funding for hazard mitigation projects and initiatives </a:t>
            </a:r>
            <a:endParaRPr lang="en-US" sz="4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 Statutes in Florida</a:t>
            </a:r>
            <a:endParaRPr lang="en-US" dirty="0"/>
          </a:p>
        </p:txBody>
      </p:sp>
      <p:pic>
        <p:nvPicPr>
          <p:cNvPr id="4" name="Content Placeholder 3" descr="Screen Shot 2016-01-25 at 9.31.31 PM.png"/>
          <p:cNvPicPr>
            <a:picLocks noGrp="1" noChangeAspect="1"/>
          </p:cNvPicPr>
          <p:nvPr>
            <p:ph idx="1"/>
          </p:nvPr>
        </p:nvPicPr>
        <p:blipFill>
          <a:blip r:embed="rId3"/>
          <a:stretch>
            <a:fillRect/>
          </a:stretch>
        </p:blipFill>
        <p:spPr>
          <a:xfrm>
            <a:off x="1956198" y="1444532"/>
            <a:ext cx="6635353" cy="4963589"/>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6-01-25 at 9.32.03 PM.png"/>
          <p:cNvPicPr>
            <a:picLocks noChangeAspect="1"/>
          </p:cNvPicPr>
          <p:nvPr/>
        </p:nvPicPr>
        <p:blipFill>
          <a:blip r:embed="rId3"/>
          <a:stretch>
            <a:fillRect/>
          </a:stretch>
        </p:blipFill>
        <p:spPr>
          <a:xfrm>
            <a:off x="0" y="2969"/>
            <a:ext cx="9144000" cy="685206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6-01-25 at 9.30.26 PM.png"/>
          <p:cNvPicPr>
            <a:picLocks noChangeAspect="1"/>
          </p:cNvPicPr>
          <p:nvPr/>
        </p:nvPicPr>
        <p:blipFill>
          <a:blip r:embed="rId3"/>
          <a:stretch>
            <a:fillRect/>
          </a:stretch>
        </p:blipFill>
        <p:spPr>
          <a:xfrm>
            <a:off x="7883" y="0"/>
            <a:ext cx="9128234"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Level Rise Risk Perception Survey</a:t>
            </a:r>
            <a:endParaRPr lang="en-US" dirty="0"/>
          </a:p>
        </p:txBody>
      </p:sp>
      <p:pic>
        <p:nvPicPr>
          <p:cNvPr id="3" name="Content Placeholder 3" descr="Screen Shot 2016-01-28 at 6.14.06 PM.png"/>
          <p:cNvPicPr>
            <a:picLocks noChangeAspect="1"/>
          </p:cNvPicPr>
          <p:nvPr/>
        </p:nvPicPr>
        <p:blipFill>
          <a:blip r:embed="rId3"/>
          <a:stretch>
            <a:fillRect/>
          </a:stretch>
        </p:blipFill>
        <p:spPr>
          <a:xfrm>
            <a:off x="1828800" y="1600199"/>
            <a:ext cx="5691946" cy="522445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Petitions and Resolutions Spreadsheet</a:t>
            </a:r>
            <a:endParaRPr lang="en-US" dirty="0"/>
          </a:p>
        </p:txBody>
      </p:sp>
      <p:sp>
        <p:nvSpPr>
          <p:cNvPr id="8" name="Content Placeholder 7"/>
          <p:cNvSpPr>
            <a:spLocks noGrp="1"/>
          </p:cNvSpPr>
          <p:nvPr>
            <p:ph idx="1"/>
          </p:nvPr>
        </p:nvSpPr>
        <p:spPr>
          <a:xfrm>
            <a:off x="1524000" y="2286000"/>
            <a:ext cx="8042276" cy="4343400"/>
          </a:xfrm>
        </p:spPr>
        <p:txBody>
          <a:bodyPr>
            <a:normAutofit/>
          </a:bodyPr>
          <a:lstStyle/>
          <a:p>
            <a:r>
              <a:rPr lang="en-US" sz="3600" dirty="0" smtClean="0"/>
              <a:t>RCAP Resolution</a:t>
            </a:r>
          </a:p>
          <a:p>
            <a:r>
              <a:rPr lang="en-US" sz="3600" dirty="0" smtClean="0"/>
              <a:t>EPA Clean Power Plan Resolution</a:t>
            </a:r>
          </a:p>
          <a:p>
            <a:r>
              <a:rPr lang="en-US" sz="3600" dirty="0" smtClean="0"/>
              <a:t>Climate Change Resolution</a:t>
            </a:r>
            <a:endParaRPr lang="en-US" sz="3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Campaign 350 Postcards in 2013</a:t>
            </a:r>
            <a:endParaRPr lang="en-US" dirty="0"/>
          </a:p>
        </p:txBody>
      </p:sp>
      <p:pic>
        <p:nvPicPr>
          <p:cNvPr id="4" name="Content Placeholder 3" descr="Screen Shot 2015-12-20 at 10.57.29 PM.png"/>
          <p:cNvPicPr>
            <a:picLocks noGrp="1" noChangeAspect="1"/>
          </p:cNvPicPr>
          <p:nvPr>
            <p:ph idx="1"/>
          </p:nvPr>
        </p:nvPicPr>
        <p:blipFill>
          <a:blip r:embed="rId3"/>
          <a:stretch>
            <a:fillRect/>
          </a:stretch>
        </p:blipFill>
        <p:spPr>
          <a:xfrm>
            <a:off x="2364579" y="1600200"/>
            <a:ext cx="4411666" cy="43434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Host a  Climate Partnering Workshop</a:t>
            </a:r>
            <a:endParaRPr lang="en-US" dirty="0"/>
          </a:p>
        </p:txBody>
      </p:sp>
      <p:pic>
        <p:nvPicPr>
          <p:cNvPr id="4" name="Content Placeholder 3" descr="Screen Shot 2015-12-20 at 10.57.41 PM.png"/>
          <p:cNvPicPr>
            <a:picLocks noGrp="1" noChangeAspect="1"/>
          </p:cNvPicPr>
          <p:nvPr>
            <p:ph idx="1"/>
          </p:nvPr>
        </p:nvPicPr>
        <p:blipFill>
          <a:blip r:embed="rId3"/>
          <a:stretch>
            <a:fillRect/>
          </a:stretch>
        </p:blipFill>
        <p:spPr>
          <a:xfrm>
            <a:off x="0" y="2145484"/>
            <a:ext cx="9144000" cy="3698442"/>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EPA Clean Power Plan</a:t>
            </a:r>
            <a:br>
              <a:rPr lang="en-US" dirty="0" smtClean="0"/>
            </a:br>
            <a:r>
              <a:rPr lang="en-US" dirty="0" smtClean="0"/>
              <a:t>19,000 Petitions in 2014</a:t>
            </a:r>
            <a:endParaRPr lang="en-US" dirty="0"/>
          </a:p>
        </p:txBody>
      </p:sp>
      <p:pic>
        <p:nvPicPr>
          <p:cNvPr id="3" name="Picture 2" descr="Screen Shot 2015-12-20 at 10.53.15 PM.png"/>
          <p:cNvPicPr>
            <a:picLocks noChangeAspect="1"/>
          </p:cNvPicPr>
          <p:nvPr/>
        </p:nvPicPr>
        <p:blipFill>
          <a:blip r:embed="rId3"/>
          <a:stretch>
            <a:fillRect/>
          </a:stretch>
        </p:blipFill>
        <p:spPr>
          <a:xfrm>
            <a:off x="0" y="1444532"/>
            <a:ext cx="4109357" cy="5450305"/>
          </a:xfrm>
          <a:prstGeom prst="rect">
            <a:avLst/>
          </a:prstGeom>
        </p:spPr>
      </p:pic>
      <p:pic>
        <p:nvPicPr>
          <p:cNvPr id="4" name="Picture 3" descr="Screen Shot 2015-12-20 at 10.53.28 PM.png"/>
          <p:cNvPicPr>
            <a:picLocks noChangeAspect="1"/>
          </p:cNvPicPr>
          <p:nvPr/>
        </p:nvPicPr>
        <p:blipFill>
          <a:blip r:embed="rId4"/>
          <a:stretch>
            <a:fillRect/>
          </a:stretch>
        </p:blipFill>
        <p:spPr>
          <a:xfrm>
            <a:off x="4099762" y="2590800"/>
            <a:ext cx="5044238" cy="3428999"/>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Coalition Organizations</a:t>
            </a:r>
            <a:endParaRPr lang="en-US" dirty="0"/>
          </a:p>
        </p:txBody>
      </p:sp>
      <p:pic>
        <p:nvPicPr>
          <p:cNvPr id="4" name="Content Placeholder 3" descr="Screen Shot 2016-01-29 at 8.25.55 AM.png"/>
          <p:cNvPicPr>
            <a:picLocks noGrp="1" noChangeAspect="1"/>
          </p:cNvPicPr>
          <p:nvPr>
            <p:ph idx="1"/>
          </p:nvPr>
        </p:nvPicPr>
        <p:blipFill>
          <a:blip r:embed="rId3"/>
          <a:stretch>
            <a:fillRect/>
          </a:stretch>
        </p:blipFill>
        <p:spPr>
          <a:xfrm>
            <a:off x="4800600" y="4114800"/>
            <a:ext cx="4004145" cy="2304160"/>
          </a:xfrm>
        </p:spPr>
      </p:pic>
      <p:pic>
        <p:nvPicPr>
          <p:cNvPr id="5" name="Picture 4" descr="Screen Shot 2016-01-29 at 8.25.46 AM.png"/>
          <p:cNvPicPr>
            <a:picLocks noChangeAspect="1"/>
          </p:cNvPicPr>
          <p:nvPr/>
        </p:nvPicPr>
        <p:blipFill>
          <a:blip r:embed="rId4"/>
          <a:stretch>
            <a:fillRect/>
          </a:stretch>
        </p:blipFill>
        <p:spPr>
          <a:xfrm>
            <a:off x="1600200" y="1905000"/>
            <a:ext cx="5257800" cy="1769452"/>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Histories</a:t>
            </a:r>
            <a:endParaRPr lang="en-US" dirty="0"/>
          </a:p>
        </p:txBody>
      </p:sp>
      <p:pic>
        <p:nvPicPr>
          <p:cNvPr id="4" name="Content Placeholder 3" descr="Screen Shot 2016-01-28 at 6.10.17 PM.png"/>
          <p:cNvPicPr>
            <a:picLocks noGrp="1" noChangeAspect="1"/>
          </p:cNvPicPr>
          <p:nvPr>
            <p:ph idx="1"/>
          </p:nvPr>
        </p:nvPicPr>
        <p:blipFill>
          <a:blip r:embed="rId3"/>
          <a:stretch>
            <a:fillRect/>
          </a:stretch>
        </p:blipFill>
        <p:spPr>
          <a:xfrm>
            <a:off x="1467196" y="1600200"/>
            <a:ext cx="6206432" cy="43434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King Tide Action 2013</a:t>
            </a:r>
            <a:endParaRPr lang="en-US" dirty="0"/>
          </a:p>
        </p:txBody>
      </p:sp>
      <p:pic>
        <p:nvPicPr>
          <p:cNvPr id="4" name="Picture 3" descr="Screen Shot 2016-01-26 at 9.06.11 PM.png"/>
          <p:cNvPicPr>
            <a:picLocks noChangeAspect="1"/>
          </p:cNvPicPr>
          <p:nvPr/>
        </p:nvPicPr>
        <p:blipFill>
          <a:blip r:embed="rId3"/>
          <a:stretch>
            <a:fillRect/>
          </a:stretch>
        </p:blipFill>
        <p:spPr>
          <a:xfrm>
            <a:off x="3630558" y="3733800"/>
            <a:ext cx="4960993" cy="2895600"/>
          </a:xfrm>
          <a:prstGeom prst="rect">
            <a:avLst/>
          </a:prstGeom>
        </p:spPr>
      </p:pic>
      <p:pic>
        <p:nvPicPr>
          <p:cNvPr id="5" name="Picture 4" descr="Screen Shot 2016-01-30 at 1.55.00 AM.png"/>
          <p:cNvPicPr>
            <a:picLocks noChangeAspect="1"/>
          </p:cNvPicPr>
          <p:nvPr/>
        </p:nvPicPr>
        <p:blipFill>
          <a:blip r:embed="rId4"/>
          <a:stretch>
            <a:fillRect/>
          </a:stretch>
        </p:blipFill>
        <p:spPr>
          <a:xfrm>
            <a:off x="310466" y="1444532"/>
            <a:ext cx="4542485" cy="22892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HighWaterLine</a:t>
            </a:r>
            <a:r>
              <a:rPr lang="en-US" dirty="0" smtClean="0"/>
              <a:t> </a:t>
            </a:r>
            <a:br>
              <a:rPr lang="en-US" dirty="0" smtClean="0"/>
            </a:br>
            <a:r>
              <a:rPr lang="en-US" dirty="0" smtClean="0"/>
              <a:t>Delray Beach</a:t>
            </a:r>
            <a:endParaRPr lang="en-US" dirty="0"/>
          </a:p>
        </p:txBody>
      </p:sp>
      <p:pic>
        <p:nvPicPr>
          <p:cNvPr id="4" name="Content Placeholder 3" descr="Screen Shot 2016-01-28 at 6.07.49 PM.png"/>
          <p:cNvPicPr>
            <a:picLocks noGrp="1" noChangeAspect="1"/>
          </p:cNvPicPr>
          <p:nvPr>
            <p:ph idx="1"/>
          </p:nvPr>
        </p:nvPicPr>
        <p:blipFill>
          <a:blip r:embed="rId3"/>
          <a:stretch>
            <a:fillRect/>
          </a:stretch>
        </p:blipFill>
        <p:spPr>
          <a:xfrm>
            <a:off x="1348419" y="1600200"/>
            <a:ext cx="6443986" cy="43434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HighWaterLine</a:t>
            </a:r>
            <a:endParaRPr lang="en-US" dirty="0"/>
          </a:p>
        </p:txBody>
      </p:sp>
      <p:pic>
        <p:nvPicPr>
          <p:cNvPr id="4" name="Content Placeholder 3" descr="Screen Shot 2016-01-28 at 12.54.40 AM.png"/>
          <p:cNvPicPr>
            <a:picLocks noGrp="1" noChangeAspect="1"/>
          </p:cNvPicPr>
          <p:nvPr>
            <p:ph idx="1"/>
          </p:nvPr>
        </p:nvPicPr>
        <p:blipFill>
          <a:blip r:embed="rId3"/>
          <a:stretch>
            <a:fillRect/>
          </a:stretch>
        </p:blipFill>
        <p:spPr>
          <a:xfrm>
            <a:off x="990600" y="1444532"/>
            <a:ext cx="7068433" cy="52578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Marina Historic District</a:t>
            </a:r>
            <a:endParaRPr lang="en-US" dirty="0"/>
          </a:p>
        </p:txBody>
      </p:sp>
      <p:pic>
        <p:nvPicPr>
          <p:cNvPr id="4" name="Content Placeholder 3" descr="Screen Shot 2016-01-28 at 6.06.11 PM.png"/>
          <p:cNvPicPr>
            <a:picLocks noGrp="1" noChangeAspect="1"/>
          </p:cNvPicPr>
          <p:nvPr>
            <p:ph idx="1"/>
          </p:nvPr>
        </p:nvPicPr>
        <p:blipFill>
          <a:blip r:embed="rId3"/>
          <a:stretch>
            <a:fillRect/>
          </a:stretch>
        </p:blipFill>
        <p:spPr>
          <a:xfrm>
            <a:off x="1503508" y="1600200"/>
            <a:ext cx="6133809" cy="43434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Minority Neighborhoods</a:t>
            </a:r>
            <a:endParaRPr lang="en-US" dirty="0"/>
          </a:p>
        </p:txBody>
      </p:sp>
      <p:pic>
        <p:nvPicPr>
          <p:cNvPr id="4" name="Content Placeholder 3" descr="Screen Shot 2016-01-28 at 6.19.40 PM.png"/>
          <p:cNvPicPr>
            <a:picLocks noGrp="1" noChangeAspect="1"/>
          </p:cNvPicPr>
          <p:nvPr>
            <p:ph idx="1"/>
          </p:nvPr>
        </p:nvPicPr>
        <p:blipFill>
          <a:blip r:embed="rId3"/>
          <a:stretch>
            <a:fillRect/>
          </a:stretch>
        </p:blipFill>
        <p:spPr>
          <a:xfrm>
            <a:off x="1981200" y="1389228"/>
            <a:ext cx="4648200" cy="5378922"/>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Message Mural</a:t>
            </a:r>
            <a:endParaRPr lang="en-US" dirty="0"/>
          </a:p>
        </p:txBody>
      </p:sp>
      <p:pic>
        <p:nvPicPr>
          <p:cNvPr id="4" name="Content Placeholder 3" descr="Screen Shot 2016-01-28 at 6.08.46 PM.png"/>
          <p:cNvPicPr>
            <a:picLocks noGrp="1" noChangeAspect="1"/>
          </p:cNvPicPr>
          <p:nvPr>
            <p:ph idx="1"/>
          </p:nvPr>
        </p:nvPicPr>
        <p:blipFill>
          <a:blip r:embed="rId3"/>
          <a:stretch>
            <a:fillRect/>
          </a:stretch>
        </p:blipFill>
        <p:spPr>
          <a:xfrm>
            <a:off x="1296410" y="1600200"/>
            <a:ext cx="6548005" cy="43434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HighWaterLine</a:t>
            </a:r>
            <a:r>
              <a:rPr lang="en-US" dirty="0" smtClean="0"/>
              <a:t> </a:t>
            </a:r>
            <a:br>
              <a:rPr lang="en-US" dirty="0" smtClean="0"/>
            </a:br>
            <a:r>
              <a:rPr lang="en-US" dirty="0" smtClean="0"/>
              <a:t>Delray Beach</a:t>
            </a:r>
            <a:endParaRPr lang="en-US" dirty="0"/>
          </a:p>
        </p:txBody>
      </p:sp>
      <p:pic>
        <p:nvPicPr>
          <p:cNvPr id="4" name="Content Placeholder 3" descr="Screen Shot 2015-12-20 at 10.07.38 PM.png"/>
          <p:cNvPicPr>
            <a:picLocks noGrp="1" noChangeAspect="1"/>
          </p:cNvPicPr>
          <p:nvPr>
            <p:ph idx="1"/>
          </p:nvPr>
        </p:nvPicPr>
        <p:blipFill>
          <a:blip r:embed="rId3"/>
          <a:stretch>
            <a:fillRect/>
          </a:stretch>
        </p:blipFill>
        <p:spPr>
          <a:xfrm>
            <a:off x="3962400" y="1828800"/>
            <a:ext cx="4953715" cy="4084966"/>
          </a:xfrm>
        </p:spPr>
      </p:pic>
      <p:pic>
        <p:nvPicPr>
          <p:cNvPr id="5" name="Picture 4" descr="Screen Shot 2015-12-20 at 10.07.25 PM.png"/>
          <p:cNvPicPr>
            <a:picLocks noChangeAspect="1"/>
          </p:cNvPicPr>
          <p:nvPr/>
        </p:nvPicPr>
        <p:blipFill>
          <a:blip r:embed="rId4"/>
          <a:stretch>
            <a:fillRect/>
          </a:stretch>
        </p:blipFill>
        <p:spPr>
          <a:xfrm>
            <a:off x="217543" y="1828800"/>
            <a:ext cx="3744857" cy="41148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Objectives</a:t>
            </a:r>
            <a:endParaRPr lang="en-US" dirty="0"/>
          </a:p>
        </p:txBody>
      </p:sp>
      <p:sp>
        <p:nvSpPr>
          <p:cNvPr id="3" name="Content Placeholder 2"/>
          <p:cNvSpPr>
            <a:spLocks noGrp="1"/>
          </p:cNvSpPr>
          <p:nvPr>
            <p:ph idx="1"/>
          </p:nvPr>
        </p:nvSpPr>
        <p:spPr/>
        <p:txBody>
          <a:bodyPr/>
          <a:lstStyle/>
          <a:p>
            <a:pPr>
              <a:buNone/>
            </a:pPr>
            <a:r>
              <a:rPr lang="en-US" dirty="0" smtClean="0"/>
              <a:t>	Bring together members of the scientific-technical, faith-based, government and activist communities to:</a:t>
            </a:r>
          </a:p>
          <a:p>
            <a:r>
              <a:rPr lang="en-US" dirty="0" smtClean="0"/>
              <a:t>Coordinate citizen support for regional and municipal climate action plans or to advocate for them</a:t>
            </a:r>
          </a:p>
          <a:p>
            <a:r>
              <a:rPr lang="en-US" dirty="0" smtClean="0"/>
              <a:t>Get public support for climate policies</a:t>
            </a:r>
          </a:p>
          <a:p>
            <a:r>
              <a:rPr lang="en-US" dirty="0" smtClean="0"/>
              <a:t>Develop effective Communications about climate policies</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Water Dance</a:t>
            </a:r>
            <a:endParaRPr lang="en-US" dirty="0"/>
          </a:p>
        </p:txBody>
      </p:sp>
      <p:pic>
        <p:nvPicPr>
          <p:cNvPr id="4" name="Content Placeholder 3" descr="Screen Shot 2016-01-28 at 6.09.29 PM.png"/>
          <p:cNvPicPr>
            <a:picLocks noGrp="1" noChangeAspect="1"/>
          </p:cNvPicPr>
          <p:nvPr>
            <p:ph idx="1"/>
          </p:nvPr>
        </p:nvPicPr>
        <p:blipFill>
          <a:blip r:embed="rId3"/>
          <a:stretch>
            <a:fillRect/>
          </a:stretch>
        </p:blipFill>
        <p:spPr>
          <a:xfrm>
            <a:off x="1359595" y="1600200"/>
            <a:ext cx="6421634" cy="43434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Events</a:t>
            </a:r>
            <a:endParaRPr lang="en-US" dirty="0"/>
          </a:p>
        </p:txBody>
      </p:sp>
      <p:pic>
        <p:nvPicPr>
          <p:cNvPr id="4" name="Content Placeholder 3" descr="#2 - COP21 Letter of support delivered to French Consulate 30Nov2015.JPG"/>
          <p:cNvPicPr>
            <a:picLocks noGrp="1" noChangeAspect="1"/>
          </p:cNvPicPr>
          <p:nvPr>
            <p:ph idx="1"/>
          </p:nvPr>
        </p:nvPicPr>
        <p:blipFill>
          <a:blip r:embed="rId3"/>
          <a:stretch>
            <a:fillRect/>
          </a:stretch>
        </p:blipFill>
        <p:spPr>
          <a:xfrm>
            <a:off x="838200" y="4876800"/>
            <a:ext cx="1930400" cy="1447800"/>
          </a:xfrm>
        </p:spPr>
      </p:pic>
      <p:sp>
        <p:nvSpPr>
          <p:cNvPr id="5" name="TextBox 4"/>
          <p:cNvSpPr txBox="1"/>
          <p:nvPr/>
        </p:nvSpPr>
        <p:spPr>
          <a:xfrm>
            <a:off x="4343400" y="5244097"/>
            <a:ext cx="3505200" cy="923330"/>
          </a:xfrm>
          <a:prstGeom prst="rect">
            <a:avLst/>
          </a:prstGeom>
          <a:noFill/>
        </p:spPr>
        <p:txBody>
          <a:bodyPr wrap="square" rtlCol="0">
            <a:spAutoFit/>
          </a:bodyPr>
          <a:lstStyle/>
          <a:p>
            <a:r>
              <a:rPr lang="en-US" dirty="0" smtClean="0"/>
              <a:t>Letter of support to French Consulate in Miami Paris COP21 2016</a:t>
            </a:r>
            <a:endParaRPr lang="en-US" dirty="0"/>
          </a:p>
        </p:txBody>
      </p:sp>
      <p:pic>
        <p:nvPicPr>
          <p:cNvPr id="6" name="Picture 5" descr="Screen Shot 2016-01-28 at 6.06.18 PM.png"/>
          <p:cNvPicPr>
            <a:picLocks noChangeAspect="1"/>
          </p:cNvPicPr>
          <p:nvPr/>
        </p:nvPicPr>
        <p:blipFill>
          <a:blip r:embed="rId4"/>
          <a:stretch>
            <a:fillRect/>
          </a:stretch>
        </p:blipFill>
        <p:spPr>
          <a:xfrm>
            <a:off x="838200" y="1422503"/>
            <a:ext cx="2386012" cy="1625497"/>
          </a:xfrm>
          <a:prstGeom prst="rect">
            <a:avLst/>
          </a:prstGeom>
        </p:spPr>
      </p:pic>
      <p:sp>
        <p:nvSpPr>
          <p:cNvPr id="7" name="TextBox 6"/>
          <p:cNvSpPr txBox="1"/>
          <p:nvPr/>
        </p:nvSpPr>
        <p:spPr>
          <a:xfrm>
            <a:off x="4343400" y="1745668"/>
            <a:ext cx="4038600" cy="923330"/>
          </a:xfrm>
          <a:prstGeom prst="rect">
            <a:avLst/>
          </a:prstGeom>
          <a:noFill/>
        </p:spPr>
        <p:txBody>
          <a:bodyPr wrap="square" rtlCol="0">
            <a:spAutoFit/>
          </a:bodyPr>
          <a:lstStyle/>
          <a:p>
            <a:r>
              <a:rPr lang="en-US" dirty="0" smtClean="0"/>
              <a:t>Climate Leadership Summit Civic Engagement Panel Discussion 2014 in Ft. Lauderdale</a:t>
            </a:r>
            <a:endParaRPr lang="en-US" dirty="0"/>
          </a:p>
        </p:txBody>
      </p:sp>
      <p:pic>
        <p:nvPicPr>
          <p:cNvPr id="8" name="Picture 7" descr="Screen Shot 2015-12-20 at 10.50.16 PM.png"/>
          <p:cNvPicPr>
            <a:picLocks noChangeAspect="1"/>
          </p:cNvPicPr>
          <p:nvPr/>
        </p:nvPicPr>
        <p:blipFill>
          <a:blip r:embed="rId5"/>
          <a:stretch>
            <a:fillRect/>
          </a:stretch>
        </p:blipFill>
        <p:spPr>
          <a:xfrm>
            <a:off x="838200" y="3215830"/>
            <a:ext cx="2784474" cy="1566602"/>
          </a:xfrm>
          <a:prstGeom prst="rect">
            <a:avLst/>
          </a:prstGeom>
        </p:spPr>
      </p:pic>
      <p:sp>
        <p:nvSpPr>
          <p:cNvPr id="9" name="TextBox 8"/>
          <p:cNvSpPr txBox="1"/>
          <p:nvPr/>
        </p:nvSpPr>
        <p:spPr>
          <a:xfrm>
            <a:off x="4343400" y="3674436"/>
            <a:ext cx="3657600" cy="646331"/>
          </a:xfrm>
          <a:prstGeom prst="rect">
            <a:avLst/>
          </a:prstGeom>
          <a:noFill/>
        </p:spPr>
        <p:txBody>
          <a:bodyPr wrap="square" rtlCol="0">
            <a:spAutoFit/>
          </a:bodyPr>
          <a:lstStyle/>
          <a:p>
            <a:r>
              <a:rPr lang="en-US" dirty="0" smtClean="0"/>
              <a:t>People’s Climate March Miami October 2015</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5-12-20 at 10.50.53 PM.png"/>
          <p:cNvPicPr>
            <a:picLocks noChangeAspect="1"/>
          </p:cNvPicPr>
          <p:nvPr/>
        </p:nvPicPr>
        <p:blipFill>
          <a:blip r:embed="rId3"/>
          <a:stretch>
            <a:fillRect/>
          </a:stretch>
        </p:blipFill>
        <p:spPr>
          <a:xfrm>
            <a:off x="768350" y="984250"/>
            <a:ext cx="7607300" cy="48895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Host a Networking Event</a:t>
            </a:r>
            <a:endParaRPr lang="en-US" dirty="0"/>
          </a:p>
        </p:txBody>
      </p:sp>
      <p:pic>
        <p:nvPicPr>
          <p:cNvPr id="4" name="Content Placeholder 3" descr="Screen Shot 2015-12-20 at 10.53.45 PM.png"/>
          <p:cNvPicPr>
            <a:picLocks noGrp="1" noChangeAspect="1"/>
          </p:cNvPicPr>
          <p:nvPr>
            <p:ph idx="1"/>
          </p:nvPr>
        </p:nvPicPr>
        <p:blipFill>
          <a:blip r:embed="rId3"/>
          <a:stretch>
            <a:fillRect/>
          </a:stretch>
        </p:blipFill>
        <p:spPr>
          <a:xfrm>
            <a:off x="2819400" y="1444532"/>
            <a:ext cx="3402106" cy="5257800"/>
          </a:xfrm>
        </p:spPr>
      </p:pic>
      <p:pic>
        <p:nvPicPr>
          <p:cNvPr id="5" name="Picture 4" descr="Screen Shot 2016-01-28 at 2.12.09 PM.png"/>
          <p:cNvPicPr>
            <a:picLocks noChangeAspect="1"/>
          </p:cNvPicPr>
          <p:nvPr/>
        </p:nvPicPr>
        <p:blipFill>
          <a:blip r:embed="rId4"/>
          <a:stretch>
            <a:fillRect/>
          </a:stretch>
        </p:blipFill>
        <p:spPr>
          <a:xfrm>
            <a:off x="895350" y="1444532"/>
            <a:ext cx="1924050" cy="1924050"/>
          </a:xfrm>
          <a:prstGeom prst="rect">
            <a:avLst/>
          </a:prstGeom>
        </p:spPr>
      </p:pic>
      <p:pic>
        <p:nvPicPr>
          <p:cNvPr id="6" name="Picture 5" descr="Screen Shot 2016-01-28 at 2.12.33 PM.png"/>
          <p:cNvPicPr>
            <a:picLocks noChangeAspect="1"/>
          </p:cNvPicPr>
          <p:nvPr/>
        </p:nvPicPr>
        <p:blipFill>
          <a:blip r:embed="rId5"/>
          <a:stretch>
            <a:fillRect/>
          </a:stretch>
        </p:blipFill>
        <p:spPr>
          <a:xfrm>
            <a:off x="895351" y="3368581"/>
            <a:ext cx="1924050" cy="1880321"/>
          </a:xfrm>
          <a:prstGeom prst="rect">
            <a:avLst/>
          </a:prstGeom>
        </p:spPr>
      </p:pic>
      <p:pic>
        <p:nvPicPr>
          <p:cNvPr id="7" name="Picture 6" descr="Screen Shot 2016-01-28 at 2.11.55 PM.png"/>
          <p:cNvPicPr>
            <a:picLocks noChangeAspect="1"/>
          </p:cNvPicPr>
          <p:nvPr/>
        </p:nvPicPr>
        <p:blipFill>
          <a:blip r:embed="rId6"/>
          <a:stretch>
            <a:fillRect/>
          </a:stretch>
        </p:blipFill>
        <p:spPr>
          <a:xfrm>
            <a:off x="6221507" y="1444532"/>
            <a:ext cx="2599076" cy="3648702"/>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Advocating at the State Level</a:t>
            </a:r>
            <a:endParaRPr lang="en-US" dirty="0"/>
          </a:p>
        </p:txBody>
      </p:sp>
      <p:sp>
        <p:nvSpPr>
          <p:cNvPr id="4" name="Subtitle 3"/>
          <p:cNvSpPr>
            <a:spLocks noGrp="1"/>
          </p:cNvSpPr>
          <p:nvPr>
            <p:ph type="subTitle" idx="1"/>
          </p:nvPr>
        </p:nvSpPr>
        <p:spPr/>
        <p:txBody>
          <a:bodyPr/>
          <a:lstStyle/>
          <a:p>
            <a:r>
              <a:rPr lang="en-US" dirty="0" smtClean="0"/>
              <a:t>Coalition Member Organizations Coordinate getting on the Legislative Delegation Agenda before our delegation heads to Tallahassee.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Coalition Coordination on Legislative Agenda</a:t>
            </a:r>
            <a:endParaRPr lang="en-US" dirty="0"/>
          </a:p>
        </p:txBody>
      </p:sp>
      <p:sp>
        <p:nvSpPr>
          <p:cNvPr id="3" name="Content Placeholder 2"/>
          <p:cNvSpPr>
            <a:spLocks noGrp="1"/>
          </p:cNvSpPr>
          <p:nvPr>
            <p:ph idx="1"/>
          </p:nvPr>
        </p:nvSpPr>
        <p:spPr/>
        <p:txBody>
          <a:bodyPr>
            <a:normAutofit lnSpcReduction="10000"/>
          </a:bodyPr>
          <a:lstStyle/>
          <a:p>
            <a:r>
              <a:rPr lang="en-US" dirty="0" smtClean="0"/>
              <a:t>Share info on member organizations’ bills of concern</a:t>
            </a:r>
          </a:p>
          <a:p>
            <a:r>
              <a:rPr lang="en-US" dirty="0" smtClean="0"/>
              <a:t>Provide testimonials and street level grassroots information on climate impacts to public officials in support of legislation</a:t>
            </a:r>
          </a:p>
          <a:p>
            <a:r>
              <a:rPr lang="en-US" dirty="0" smtClean="0"/>
              <a:t>Coordination with the legislative agenda of the South Florida Climate Compact and newly formed Climate Committee with the League of Cities</a:t>
            </a:r>
          </a:p>
          <a:p>
            <a:r>
              <a:rPr lang="en-US" dirty="0" smtClean="0"/>
              <a:t>Local Talking points up-managed into state and federal campaigns by member organizations</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a:t>
            </a:r>
            <a:endParaRPr lang="en-US" dirty="0"/>
          </a:p>
        </p:txBody>
      </p:sp>
      <p:sp>
        <p:nvSpPr>
          <p:cNvPr id="3" name="Content Placeholder 2"/>
          <p:cNvSpPr>
            <a:spLocks noGrp="1"/>
          </p:cNvSpPr>
          <p:nvPr>
            <p:ph idx="1"/>
          </p:nvPr>
        </p:nvSpPr>
        <p:spPr>
          <a:xfrm>
            <a:off x="1371600" y="1600201"/>
            <a:ext cx="7010400" cy="4343400"/>
          </a:xfrm>
        </p:spPr>
        <p:txBody>
          <a:bodyPr>
            <a:normAutofit/>
          </a:bodyPr>
          <a:lstStyle/>
          <a:p>
            <a:r>
              <a:rPr lang="en-US" dirty="0" smtClean="0"/>
              <a:t>Help Find People &amp; Resources</a:t>
            </a:r>
          </a:p>
          <a:p>
            <a:r>
              <a:rPr lang="en-US" dirty="0" smtClean="0"/>
              <a:t>Post Resources on </a:t>
            </a:r>
            <a:r>
              <a:rPr lang="en-US" dirty="0" err="1" smtClean="0"/>
              <a:t>QiQoChat</a:t>
            </a:r>
            <a:r>
              <a:rPr lang="en-US" dirty="0" smtClean="0"/>
              <a:t>: the Online Community for Florida </a:t>
            </a:r>
            <a:r>
              <a:rPr lang="en-US" dirty="0" err="1" smtClean="0"/>
              <a:t>iCAN</a:t>
            </a:r>
            <a:endParaRPr lang="en-US" dirty="0" smtClean="0"/>
          </a:p>
          <a:p>
            <a:r>
              <a:rPr lang="en-US" dirty="0" smtClean="0"/>
              <a:t>Share What has Worked and What Hasn’t</a:t>
            </a:r>
          </a:p>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You Do?</a:t>
            </a:r>
            <a:endParaRPr lang="en-US" dirty="0"/>
          </a:p>
        </p:txBody>
      </p:sp>
      <p:sp>
        <p:nvSpPr>
          <p:cNvPr id="3" name="Content Placeholder 2"/>
          <p:cNvSpPr>
            <a:spLocks noGrp="1"/>
          </p:cNvSpPr>
          <p:nvPr>
            <p:ph idx="1"/>
          </p:nvPr>
        </p:nvSpPr>
        <p:spPr/>
        <p:txBody>
          <a:bodyPr/>
          <a:lstStyle/>
          <a:p>
            <a:r>
              <a:rPr lang="en-US" dirty="0" err="1" smtClean="0"/>
              <a:t>UUs</a:t>
            </a:r>
            <a:r>
              <a:rPr lang="en-US" dirty="0" smtClean="0"/>
              <a:t> can Join UUJF to receive action alerts</a:t>
            </a:r>
          </a:p>
          <a:p>
            <a:r>
              <a:rPr lang="en-US" dirty="0" smtClean="0"/>
              <a:t>Go to Tallahassee on Legislative Day Feb 8-9, 2016</a:t>
            </a:r>
          </a:p>
          <a:p>
            <a:r>
              <a:rPr lang="en-US" dirty="0" smtClean="0"/>
              <a:t>Host a Candidates Forum</a:t>
            </a:r>
          </a:p>
          <a:p>
            <a:r>
              <a:rPr lang="en-US" dirty="0" smtClean="0"/>
              <a:t>Visit Representatives When in Your District</a:t>
            </a:r>
          </a:p>
          <a:p>
            <a:r>
              <a:rPr lang="en-US" dirty="0" smtClean="0"/>
              <a:t>Conduct Petition Drives in your Congregation and in the Community</a:t>
            </a:r>
          </a:p>
          <a:p>
            <a:r>
              <a:rPr lang="en-US" dirty="0" smtClean="0"/>
              <a:t>SHARE EVERYTHING WITH EVERYONE AND SUPPORT THEIR EFFORTS!!!!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Could Speak or Facilitate Breakout Groups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Experts who contributed to your regional Climate Action Plan or Sea Level Rise Assessment</a:t>
            </a:r>
          </a:p>
          <a:p>
            <a:r>
              <a:rPr lang="en-US" dirty="0" smtClean="0"/>
              <a:t>Water Management District Experts</a:t>
            </a:r>
          </a:p>
          <a:p>
            <a:r>
              <a:rPr lang="en-US" dirty="0" smtClean="0"/>
              <a:t>Municipal Planners who created Adaptation Plans</a:t>
            </a:r>
          </a:p>
          <a:p>
            <a:r>
              <a:rPr lang="en-US" dirty="0" smtClean="0"/>
              <a:t>County Department of Environmental Services</a:t>
            </a:r>
          </a:p>
          <a:p>
            <a:r>
              <a:rPr lang="en-US" dirty="0" smtClean="0"/>
              <a:t>Municipal Sustainability Officers</a:t>
            </a:r>
          </a:p>
          <a:p>
            <a:r>
              <a:rPr lang="en-US" dirty="0" smtClean="0"/>
              <a:t>Adaptation Action Areas Experts</a:t>
            </a:r>
          </a:p>
          <a:p>
            <a:r>
              <a:rPr lang="en-US" dirty="0" smtClean="0"/>
              <a:t>All speakers knowledgeable about local climate impacts &amp; steps to address them</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on Who to Invite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Engineers, Architects and Designers</a:t>
            </a:r>
          </a:p>
          <a:p>
            <a:r>
              <a:rPr lang="en-US" dirty="0" smtClean="0"/>
              <a:t>Gardeners, Community Gardeners, Naturalists</a:t>
            </a:r>
          </a:p>
          <a:p>
            <a:r>
              <a:rPr lang="en-US" dirty="0" smtClean="0"/>
              <a:t>Educators (K-12, Colleges and Universities)</a:t>
            </a:r>
          </a:p>
          <a:p>
            <a:r>
              <a:rPr lang="en-US" dirty="0" smtClean="0"/>
              <a:t>Clerical and Lay Leadership/Green Teams from Local Churches</a:t>
            </a:r>
          </a:p>
          <a:p>
            <a:r>
              <a:rPr lang="en-US" dirty="0" smtClean="0"/>
              <a:t>Green Businesses, Real Estate Agents, Property/</a:t>
            </a:r>
            <a:r>
              <a:rPr lang="en-US" dirty="0" err="1" smtClean="0"/>
              <a:t>Enviro</a:t>
            </a:r>
            <a:r>
              <a:rPr lang="en-US" dirty="0" smtClean="0"/>
              <a:t> Attorneys</a:t>
            </a:r>
          </a:p>
          <a:p>
            <a:r>
              <a:rPr lang="en-US" dirty="0" smtClean="0"/>
              <a:t>Advocacy, Labor, Civic Groups and HOA leaders</a:t>
            </a:r>
          </a:p>
          <a:p>
            <a:r>
              <a:rPr lang="en-US" dirty="0" smtClean="0"/>
              <a:t>Environmental and Conservation Foundations</a:t>
            </a:r>
          </a:p>
          <a:p>
            <a:r>
              <a:rPr lang="en-US" dirty="0" smtClean="0"/>
              <a:t>Community Development Personnel</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UUFBR’s</a:t>
            </a:r>
            <a:r>
              <a:rPr lang="en-US" dirty="0" smtClean="0"/>
              <a:t> 2013 Workshop</a:t>
            </a:r>
            <a:endParaRPr lang="en-US" dirty="0"/>
          </a:p>
        </p:txBody>
      </p:sp>
      <p:pic>
        <p:nvPicPr>
          <p:cNvPr id="4" name="Content Placeholder 3" descr="Screen Shot 2016-01-30 at 12.18.14 AM.png"/>
          <p:cNvPicPr>
            <a:picLocks noGrp="1" noChangeAspect="1"/>
          </p:cNvPicPr>
          <p:nvPr>
            <p:ph idx="1"/>
          </p:nvPr>
        </p:nvPicPr>
        <p:blipFill>
          <a:blip r:embed="rId3"/>
          <a:stretch>
            <a:fillRect/>
          </a:stretch>
        </p:blipFill>
        <p:spPr>
          <a:xfrm>
            <a:off x="1282976" y="1600200"/>
            <a:ext cx="6574872" cy="43434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Include Climate Education for Children</a:t>
            </a:r>
            <a:endParaRPr lang="en-US" dirty="0"/>
          </a:p>
        </p:txBody>
      </p:sp>
      <p:pic>
        <p:nvPicPr>
          <p:cNvPr id="4" name="Content Placeholder 3" descr="Screen Shot 2015-12-20 at 10.56.16 PM.png"/>
          <p:cNvPicPr>
            <a:picLocks noGrp="1" noChangeAspect="1"/>
          </p:cNvPicPr>
          <p:nvPr>
            <p:ph idx="1"/>
          </p:nvPr>
        </p:nvPicPr>
        <p:blipFill>
          <a:blip r:embed="rId3"/>
          <a:stretch>
            <a:fillRect/>
          </a:stretch>
        </p:blipFill>
        <p:spPr>
          <a:xfrm>
            <a:off x="5223163" y="1314450"/>
            <a:ext cx="3920837" cy="3048000"/>
          </a:xfrm>
        </p:spPr>
      </p:pic>
      <p:pic>
        <p:nvPicPr>
          <p:cNvPr id="5" name="Picture 4" descr="Screen Shot 2015-12-20 at 10.55.21 PM.png"/>
          <p:cNvPicPr>
            <a:picLocks noChangeAspect="1"/>
          </p:cNvPicPr>
          <p:nvPr/>
        </p:nvPicPr>
        <p:blipFill>
          <a:blip r:embed="rId4"/>
          <a:stretch>
            <a:fillRect/>
          </a:stretch>
        </p:blipFill>
        <p:spPr>
          <a:xfrm>
            <a:off x="0" y="1143000"/>
            <a:ext cx="1920149" cy="5715000"/>
          </a:xfrm>
          <a:prstGeom prst="rect">
            <a:avLst/>
          </a:prstGeom>
        </p:spPr>
      </p:pic>
      <p:pic>
        <p:nvPicPr>
          <p:cNvPr id="6" name="Picture 5" descr="Screen Shot 2016-01-30 at 12.34.48 AM.png"/>
          <p:cNvPicPr>
            <a:picLocks noChangeAspect="1"/>
          </p:cNvPicPr>
          <p:nvPr/>
        </p:nvPicPr>
        <p:blipFill>
          <a:blip r:embed="rId5"/>
          <a:stretch>
            <a:fillRect/>
          </a:stretch>
        </p:blipFill>
        <p:spPr>
          <a:xfrm>
            <a:off x="1920149" y="2838450"/>
            <a:ext cx="4296027" cy="401955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6391</TotalTime>
  <Words>4263</Words>
  <Application>Microsoft Macintosh PowerPoint</Application>
  <PresentationFormat>On-screen Show (4:3)</PresentationFormat>
  <Paragraphs>283</Paragraphs>
  <Slides>57</Slides>
  <Notes>56</Notes>
  <HiddenSlides>0</HiddenSlides>
  <MMClips>0</MMClips>
  <ScaleCrop>false</ScaleCrop>
  <HeadingPairs>
    <vt:vector size="4" baseType="variant">
      <vt:variant>
        <vt:lpstr>Design Template</vt:lpstr>
      </vt:variant>
      <vt:variant>
        <vt:i4>1</vt:i4>
      </vt:variant>
      <vt:variant>
        <vt:lpstr>Slide Titles</vt:lpstr>
      </vt:variant>
      <vt:variant>
        <vt:i4>57</vt:i4>
      </vt:variant>
    </vt:vector>
  </HeadingPairs>
  <TitlesOfParts>
    <vt:vector size="58" baseType="lpstr">
      <vt:lpstr>Breeze</vt:lpstr>
      <vt:lpstr>Climate Champions</vt:lpstr>
      <vt:lpstr>#1 Connect to Local Expertise</vt:lpstr>
      <vt:lpstr>QiQoChat Resources  in Your Circle </vt:lpstr>
      <vt:lpstr>#2 Host a  Climate Partnering Workshop</vt:lpstr>
      <vt:lpstr>Workshop Objectives</vt:lpstr>
      <vt:lpstr>Who Could Speak or Facilitate Breakout Groups</vt:lpstr>
      <vt:lpstr>Ideas on Who to Invite</vt:lpstr>
      <vt:lpstr>UUFBR’s 2013 Workshop</vt:lpstr>
      <vt:lpstr>Include Climate Education for Children</vt:lpstr>
      <vt:lpstr>Train Girl Scouts to Staff Tables at Community Events</vt:lpstr>
      <vt:lpstr>Kick off an Action Campaign at the Workshop </vt:lpstr>
      <vt:lpstr>With Invitations, Request Volunteers to Help</vt:lpstr>
      <vt:lpstr>#3 Invite Attendees into Coalition</vt:lpstr>
      <vt:lpstr>#4 Follow Through on Your Action Campaign Together </vt:lpstr>
      <vt:lpstr>#5 Create a Unifying Mission Statement</vt:lpstr>
      <vt:lpstr>#6 Create a Unifying Vision</vt:lpstr>
      <vt:lpstr>#7 Define Objectives and Priorities</vt:lpstr>
      <vt:lpstr>Projects and Campaigns</vt:lpstr>
      <vt:lpstr>SLAP POLES</vt:lpstr>
      <vt:lpstr>Slide 20</vt:lpstr>
      <vt:lpstr>Origami Everglades</vt:lpstr>
      <vt:lpstr>Florida Earth Festival</vt:lpstr>
      <vt:lpstr>Environmental Justice Public Health</vt:lpstr>
      <vt:lpstr>Projects and Campaigns</vt:lpstr>
      <vt:lpstr>Education and Outreach</vt:lpstr>
      <vt:lpstr>Community Discussions</vt:lpstr>
      <vt:lpstr>Workshops</vt:lpstr>
      <vt:lpstr>Municipalities Campaign</vt:lpstr>
      <vt:lpstr>Grassroots Toolkit on Website</vt:lpstr>
      <vt:lpstr>FEMA Community Rating System (CRS)</vt:lpstr>
      <vt:lpstr>Example CRS Ratings</vt:lpstr>
      <vt:lpstr>FEMA CRS Categories</vt:lpstr>
      <vt:lpstr>Local Mitigation Strategy</vt:lpstr>
      <vt:lpstr>Adaptation Statutes in Florida</vt:lpstr>
      <vt:lpstr>Slide 35</vt:lpstr>
      <vt:lpstr>Slide 36</vt:lpstr>
      <vt:lpstr>Sea Level Rise Risk Perception Survey</vt:lpstr>
      <vt:lpstr>Petitions and Resolutions Spreadsheet</vt:lpstr>
      <vt:lpstr>First Campaign 350 Postcards in 2013</vt:lpstr>
      <vt:lpstr>EPA Clean Power Plan 19,000 Petitions in 2014</vt:lpstr>
      <vt:lpstr>All Coalition Organizations</vt:lpstr>
      <vt:lpstr>Oral Histories</vt:lpstr>
      <vt:lpstr>King Tide Action 2013</vt:lpstr>
      <vt:lpstr>HighWaterLine  Delray Beach</vt:lpstr>
      <vt:lpstr>HighWaterLine</vt:lpstr>
      <vt:lpstr>Marina Historic District</vt:lpstr>
      <vt:lpstr>Minority Neighborhoods</vt:lpstr>
      <vt:lpstr>Message Mural</vt:lpstr>
      <vt:lpstr>HighWaterLine  Delray Beach</vt:lpstr>
      <vt:lpstr>National Water Dance</vt:lpstr>
      <vt:lpstr>Other Events</vt:lpstr>
      <vt:lpstr>Slide 52</vt:lpstr>
      <vt:lpstr>Host a Networking Event</vt:lpstr>
      <vt:lpstr>Advocating at the State Level</vt:lpstr>
      <vt:lpstr>Coalition Coordination on Legislative Agenda</vt:lpstr>
      <vt:lpstr>Support</vt:lpstr>
      <vt:lpstr>What Can You Do?</vt:lpstr>
    </vt:vector>
  </TitlesOfParts>
  <Company>217-51-8893</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 Booher</dc:creator>
  <cp:lastModifiedBy>Jan Booher</cp:lastModifiedBy>
  <cp:revision>147</cp:revision>
  <dcterms:created xsi:type="dcterms:W3CDTF">2016-01-30T17:52:08Z</dcterms:created>
  <dcterms:modified xsi:type="dcterms:W3CDTF">2016-02-01T00:02:55Z</dcterms:modified>
</cp:coreProperties>
</file>